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FD7DB"/>
          </a:solidFill>
        </a:fill>
      </a:tcStyle>
    </a:wholeTbl>
    <a:band2H>
      <a:tcTxStyle b="def" i="def"/>
      <a:tcStyle>
        <a:tcBdr/>
        <a:fill>
          <a:solidFill>
            <a:srgbClr val="E9ECEE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6DBCA"/>
          </a:solidFill>
        </a:fill>
      </a:tcStyle>
    </a:wholeTbl>
    <a:band2H>
      <a:tcTxStyle b="def" i="def"/>
      <a:tcStyle>
        <a:tcBdr/>
        <a:fill>
          <a:solidFill>
            <a:srgbClr val="ECEEE6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0CFD3"/>
          </a:solidFill>
        </a:fill>
      </a:tcStyle>
    </a:wholeTbl>
    <a:band2H>
      <a:tcTxStyle b="def" i="def"/>
      <a:tcStyle>
        <a:tcBdr/>
        <a:fill>
          <a:solidFill>
            <a:srgbClr val="E9E8E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9EB"/>
          </a:solidFill>
        </a:fill>
      </a:tcStyle>
    </a:wholeTbl>
    <a:band2H>
      <a:tcTxStyle b="def" i="def"/>
      <a:tcStyle>
        <a:tcBdr/>
        <a:fill>
          <a:solidFill>
            <a:schemeClr val="accent1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BD1D4"/>
          </a:solidFill>
        </a:fill>
      </a:tcStyle>
    </a:wholeTbl>
    <a:band2H>
      <a:tcTxStyle b="def" i="def"/>
      <a:tcStyle>
        <a:tcBdr/>
        <a:fill>
          <a:solidFill>
            <a:srgbClr val="E7E9EB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solidFill>
            <a:srgbClr val="1A5C71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solidFill>
            <a:srgbClr val="1A5C71">
              <a:alpha val="20000"/>
            </a:srgbClr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508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선"/>
          <p:cNvSpPr/>
          <p:nvPr/>
        </p:nvSpPr>
        <p:spPr>
          <a:xfrm flipV="1">
            <a:off x="766878" y="12048066"/>
            <a:ext cx="22850241" cy="12702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선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선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선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" name="본문 첫 번째 줄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chemeClr val="accent5"/>
                </a:solidFill>
              </a:defRPr>
            </a:lvl5pPr>
          </a:lstStyle>
          <a:p>
            <a:pPr/>
            <a:r>
              <a:t>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" name="위치"/>
          <p:cNvSpPr txBox="1"/>
          <p:nvPr>
            <p:ph type="body" sz="quarter" idx="21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200">
                <a:solidFill>
                  <a:schemeClr val="accent5"/>
                </a:solidFill>
              </a:defRPr>
            </a:lvl1pPr>
          </a:lstStyle>
          <a:p>
            <a:pPr/>
            <a:r>
              <a:t>위치</a:t>
            </a:r>
          </a:p>
        </p:txBody>
      </p:sp>
      <p:sp>
        <p:nvSpPr>
          <p:cNvPr id="19" name="저자 및 날짜"/>
          <p:cNvSpPr txBox="1"/>
          <p:nvPr>
            <p:ph type="body" sz="quarter" idx="22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500">
                <a:solidFill>
                  <a:schemeClr val="accent5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0" name="프레젠테이션 제목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 algn="ctr">
              <a:defRPr spc="330" sz="11000" u="none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1" name="본문 첫 번째 줄…"/>
          <p:cNvSpPr txBox="1"/>
          <p:nvPr>
            <p:ph type="body" sz="quarter" idx="23" hasCustomPrompt="1"/>
          </p:nvPr>
        </p:nvSpPr>
        <p:spPr>
          <a:xfrm>
            <a:off x="2082800" y="3495674"/>
            <a:ext cx="20205700" cy="1614556"/>
          </a:xfrm>
          <a:prstGeom prst="rect">
            <a:avLst/>
          </a:prstGeom>
        </p:spPr>
        <p:txBody>
          <a:bodyPr anchor="b"/>
          <a:lstStyle/>
          <a:p>
            <a:pPr lvl="4" marL="0" indent="11247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pc="43" sz="1476">
                <a:solidFill>
                  <a:schemeClr val="accent5"/>
                </a:solidFill>
              </a:defRPr>
            </a:pPr>
            <a:r>
              <a:t>프레젠테이션 부제
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0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슬라이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본문 첫 번째 줄…"/>
          <p:cNvSpPr txBox="1"/>
          <p:nvPr>
            <p:ph type="body" sz="quarter" idx="1" hasCustomPrompt="1"/>
          </p:nvPr>
        </p:nvSpPr>
        <p:spPr>
          <a:xfrm>
            <a:off x="2082800" y="2795091"/>
            <a:ext cx="20205700" cy="6050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1pPr>
            <a:lvl2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2pPr>
            <a:lvl3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3pPr>
            <a:lvl4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4pPr>
            <a:lvl5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4" sz="3500">
                <a:solidFill>
                  <a:srgbClr val="8AACB9"/>
                </a:solidFill>
              </a:defRPr>
            </a:lvl5pPr>
          </a:lstStyle>
          <a:p>
            <a:pPr/>
            <a:r>
              <a:t>의제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본문 첫 번째 줄…"/>
          <p:cNvSpPr txBox="1"/>
          <p:nvPr>
            <p:ph type="body" idx="2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/>
          <a:lstStyle>
            <a:lvl1pPr marL="177800" indent="-177800" algn="ctr" defTabSz="2641600">
              <a:lnSpc>
                <a:spcPct val="100000"/>
              </a:lnSpc>
              <a:spcBef>
                <a:spcPts val="4400"/>
              </a:spcBef>
              <a:buSzTx/>
              <a:buNone/>
              <a:tabLst>
                <a:tab pos="5384800" algn="l"/>
              </a:tabLst>
              <a:defRPr spc="0"/>
            </a:lvl1pPr>
          </a:lstStyle>
          <a:p>
            <a:pPr/>
            <a:r>
              <a:t>의제 주제</a:t>
            </a:r>
          </a:p>
        </p:txBody>
      </p:sp>
      <p:sp>
        <p:nvSpPr>
          <p:cNvPr id="131" name="의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ctr">
              <a:defRPr u="none">
                <a:solidFill>
                  <a:srgbClr val="1A5C71"/>
                </a:solidFill>
              </a:defRPr>
            </a:lvl1pPr>
          </a:lstStyle>
          <a:p>
            <a:pPr/>
            <a:r>
              <a:t>의제 제목</a:t>
            </a:r>
          </a:p>
        </p:txBody>
      </p:sp>
      <p:sp>
        <p:nvSpPr>
          <p:cNvPr id="132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내역서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본문 첫 번째 줄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2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270" sz="9000"/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2" name="선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3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중요한 사실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본문 첫 번째 줄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4"/>
          </a:xfrm>
          <a:prstGeom prst="rect">
            <a:avLst/>
          </a:prstGeom>
        </p:spPr>
        <p:txBody>
          <a:bodyPr anchor="b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cap="all" spc="7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2" name="사실 정보"/>
          <p:cNvSpPr txBox="1"/>
          <p:nvPr>
            <p:ph type="body" sz="quarter" idx="21" hasCustomPrompt="1"/>
          </p:nvPr>
        </p:nvSpPr>
        <p:spPr>
          <a:xfrm>
            <a:off x="2082800" y="8407993"/>
            <a:ext cx="20205700" cy="694057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pc="100" sz="3400">
                <a:solidFill>
                  <a:schemeClr val="accent1"/>
                </a:solidFill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5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선"/>
          <p:cNvSpPr/>
          <p:nvPr/>
        </p:nvSpPr>
        <p:spPr>
          <a:xfrm>
            <a:off x="766878" y="125984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본문 첫 번째 줄…"/>
          <p:cNvSpPr txBox="1"/>
          <p:nvPr>
            <p:ph type="body" sz="quarter" idx="1" hasCustomPrompt="1"/>
          </p:nvPr>
        </p:nvSpPr>
        <p:spPr>
          <a:xfrm>
            <a:off x="2088436" y="11375560"/>
            <a:ext cx="20207127" cy="70663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chemeClr val="accent1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chemeClr val="accent1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chemeClr val="accent1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chemeClr val="accent1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chemeClr val="accent1"/>
                </a:solidFill>
              </a:defRPr>
            </a:lvl5pPr>
          </a:lstStyle>
          <a:p>
            <a:pPr/>
            <a:r>
              <a:t>속성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4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5" name="본문 첫 번째 줄…"/>
          <p:cNvSpPr txBox="1"/>
          <p:nvPr>
            <p:ph type="body" sz="half" idx="21" hasCustomPrompt="1"/>
          </p:nvPr>
        </p:nvSpPr>
        <p:spPr>
          <a:xfrm>
            <a:off x="2088436" y="4298870"/>
            <a:ext cx="20207128" cy="4699002"/>
          </a:xfrm>
          <a:prstGeom prst="rect">
            <a:avLst/>
          </a:prstGeom>
        </p:spPr>
        <p:txBody>
          <a:bodyPr anchor="ctr"/>
          <a:lstStyle/>
          <a:p>
            <a:pPr lvl="4" marL="0" indent="1645920" algn="ctr" defTabSz="350520">
              <a:lnSpc>
                <a:spcPct val="90000"/>
              </a:lnSpc>
              <a:spcBef>
                <a:spcPts val="0"/>
              </a:spcBef>
              <a:buSzTx/>
              <a:buNone/>
              <a:defRPr cap="all" spc="114" sz="5700"/>
            </a:pPr>
            <a:r>
              <a:t>“멋진 인용구”
</a:t>
            </a:r>
          </a:p>
        </p:txBody>
      </p:sp>
      <p:sp>
        <p:nvSpPr>
          <p:cNvPr id="16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분홍색 벽 앞 분홍색 삼층 서랍 위에 놓인 분홍색 타자기"/>
          <p:cNvSpPr/>
          <p:nvPr>
            <p:ph type="pic" idx="21"/>
          </p:nvPr>
        </p:nvSpPr>
        <p:spPr>
          <a:xfrm>
            <a:off x="-609600" y="431800"/>
            <a:ext cx="21514743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4" name="분홍색 배경에 밝은 터키색 카세트테이프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5" name="노란색 배경 앞의 초록색 책장에 놓인 작은 복고풍 시계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일렬로 늘어진 분홍색, 파란색, 주황색, 초록색 계열의 형광색 빈티지 텔레비전 네 대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81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7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20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 marL="81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7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algn="ctr">
              <a:spcBef>
                <a:spcPts val="0"/>
              </a:spcBef>
              <a:buBlip>
                <a:blip r:embed="rId2"/>
              </a:buBlip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노란색 배경 앞 초록색 책장에 일렬로 늘어진 작은 복고풍 시계 일곱 개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본문 첫 번째 줄…"/>
          <p:cNvSpPr txBox="1"/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88" sz="2200">
                <a:solidFill>
                  <a:srgbClr val="FFFFFF"/>
                </a:solidFill>
              </a:defRPr>
            </a:lvl5pPr>
          </a:lstStyle>
          <a:p>
            <a:pPr/>
            <a:r>
              <a:t>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위치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b="0" cap="all" spc="0" sz="2200">
                <a:solidFill>
                  <a:srgbClr val="FFFFFF"/>
                </a:solidFill>
              </a:defRPr>
            </a:lvl1pPr>
          </a:lstStyle>
          <a:p>
            <a:pPr/>
            <a:r>
              <a:t>위치</a:t>
            </a:r>
          </a:p>
        </p:txBody>
      </p:sp>
      <p:sp>
        <p:nvSpPr>
          <p:cNvPr id="32" name="저자 및 날짜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467359">
              <a:lnSpc>
                <a:spcPct val="130000"/>
              </a:lnSpc>
              <a:spcBef>
                <a:spcPts val="0"/>
              </a:spcBef>
              <a:buSzTx/>
              <a:buNone/>
              <a:defRPr spc="100" sz="3500">
                <a:solidFill>
                  <a:srgbClr val="FFFFFF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33" name="선"/>
          <p:cNvSpPr/>
          <p:nvPr/>
        </p:nvSpPr>
        <p:spPr>
          <a:xfrm>
            <a:off x="766878" y="12060766"/>
            <a:ext cx="2285024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" name="선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선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선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본문 첫 번째 줄…"/>
          <p:cNvSpPr txBox="1"/>
          <p:nvPr>
            <p:ph type="body" sz="quarter" idx="24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 anchor="b"/>
          <a:lstStyle/>
          <a:p>
            <a:pPr lvl="4" marL="0" indent="1097280" algn="ctr" defTabSz="233679">
              <a:lnSpc>
                <a:spcPct val="130000"/>
              </a:lnSpc>
              <a:spcBef>
                <a:spcPts val="0"/>
              </a:spcBef>
              <a:buSzTx/>
              <a:buNone/>
              <a:defRPr spc="52" sz="1760">
                <a:solidFill>
                  <a:srgbClr val="FFFFFF"/>
                </a:solidFill>
              </a:defRPr>
            </a:pPr>
            <a:r>
              <a:t>프레젠테이션 부제
</a:t>
            </a:r>
          </a:p>
        </p:txBody>
      </p:sp>
      <p:sp>
        <p:nvSpPr>
          <p:cNvPr id="38" name="프레젠테이션 제목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 algn="ctr">
              <a:defRPr spc="330" sz="11000" u="none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39" name="슬라이드 번호"/>
          <p:cNvSpPr txBox="1"/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본문 첫 번째 줄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rgbClr val="8AACB9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rgbClr val="8AACB9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rgbClr val="8AACB9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rgbClr val="8AACB9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pc="107" sz="3600">
                <a:solidFill>
                  <a:srgbClr val="8AACB9"/>
                </a:solidFill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슬라이드 제목"/>
          <p:cNvSpPr txBox="1"/>
          <p:nvPr>
            <p:ph type="title" hasCustomPrompt="1"/>
          </p:nvPr>
        </p:nvSpPr>
        <p:spPr>
          <a:xfrm>
            <a:off x="1270000" y="4925417"/>
            <a:ext cx="11785600" cy="2933702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48" name="분홍색 벽 앞 분홍색 삼층 서랍 위에 놓인 분홍색 타자기"/>
          <p:cNvSpPr/>
          <p:nvPr>
            <p:ph type="pic" idx="21"/>
          </p:nvPr>
        </p:nvSpPr>
        <p:spPr>
          <a:xfrm>
            <a:off x="12801600" y="1895695"/>
            <a:ext cx="17642204" cy="992461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76" name="본문 첫 번째 줄…"/>
          <p:cNvSpPr txBox="1"/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노란색 패턴 벽지 앞 빈티지 텔레비전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88" name="본문 첫 번째 줄…"/>
          <p:cNvSpPr txBox="1"/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99" name="본문 첫 번째 줄…"/>
          <p:cNvSpPr txBox="1"/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섹션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섹션 제목"/>
          <p:cNvSpPr txBox="1"/>
          <p:nvPr>
            <p:ph type="title" hasCustomPrompt="1"/>
          </p:nvPr>
        </p:nvSpPr>
        <p:spPr>
          <a:xfrm>
            <a:off x="2086105" y="4292600"/>
            <a:ext cx="20205703" cy="5651500"/>
          </a:xfrm>
          <a:prstGeom prst="rect">
            <a:avLst/>
          </a:prstGeom>
        </p:spPr>
        <p:txBody>
          <a:bodyPr anchor="ctr"/>
          <a:lstStyle>
            <a:lvl1pPr algn="ctr">
              <a:defRPr spc="330" sz="11000" u="none">
                <a:solidFill>
                  <a:schemeClr val="accent5"/>
                </a:soli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110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1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/>
          <p:nvPr>
            <p:ph type="body" idx="1" hasCustomPrompt="1"/>
          </p:nvPr>
        </p:nvSpPr>
        <p:spPr>
          <a:xfrm>
            <a:off x="2082800" y="4195233"/>
            <a:ext cx="20207127" cy="6282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선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11979148" y="12875007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b="0" spc="0" sz="2200"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270" strike="noStrike" sz="9000" u="sng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titleStyle>
    <p:bodyStyle>
      <a:lvl1pPr marL="881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516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2151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786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3421943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"/>
        </a:buBlip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5000" u="none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whooing.com/#main/insert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- 국하현…"/>
          <p:cNvSpPr txBox="1"/>
          <p:nvPr>
            <p:ph type="subTitle" sz="quarter" idx="1"/>
          </p:nvPr>
        </p:nvSpPr>
        <p:spPr>
          <a:xfrm>
            <a:off x="16693168" y="7446343"/>
            <a:ext cx="5595333" cy="3080086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30000"/>
              </a:lnSpc>
              <a:defRPr b="1" cap="none" spc="100" sz="4400">
                <a:solidFill>
                  <a:srgbClr val="FFFFFF"/>
                </a:solidFill>
              </a:defRPr>
            </a:pPr>
            <a:r>
              <a:t>- 국하현</a:t>
            </a:r>
            <a:endParaRPr spc="132"/>
          </a:p>
          <a:p>
            <a:pPr>
              <a:lnSpc>
                <a:spcPct val="130000"/>
              </a:lnSpc>
              <a:defRPr b="1" cap="none" spc="100" sz="4400">
                <a:solidFill>
                  <a:srgbClr val="FFFFFF"/>
                </a:solidFill>
              </a:defRPr>
            </a:pPr>
            <a:r>
              <a:t>- 김민재</a:t>
            </a:r>
            <a:endParaRPr spc="132"/>
          </a:p>
          <a:p>
            <a:pPr>
              <a:lnSpc>
                <a:spcPct val="130000"/>
              </a:lnSpc>
              <a:defRPr b="1" cap="none" spc="100" sz="4400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18" name="We are ing"/>
          <p:cNvSpPr txBox="1"/>
          <p:nvPr>
            <p:ph type="ctrTitle"/>
          </p:nvPr>
        </p:nvSpPr>
        <p:spPr>
          <a:xfrm>
            <a:off x="2082800" y="5238786"/>
            <a:ext cx="20205700" cy="1804232"/>
          </a:xfrm>
          <a:prstGeom prst="rect">
            <a:avLst/>
          </a:prstGeom>
        </p:spPr>
        <p:txBody>
          <a:bodyPr/>
          <a:lstStyle>
            <a:lvl1pPr>
              <a:defRPr i="1" spc="200" sz="9000" u="sng">
                <a:solidFill>
                  <a:srgbClr val="F4F5B0"/>
                </a:solidFill>
              </a:defRPr>
            </a:lvl1pPr>
          </a:lstStyle>
          <a:p>
            <a:pPr/>
            <a:r>
              <a:t>We are ing</a:t>
            </a:r>
          </a:p>
        </p:txBody>
      </p:sp>
      <p:sp>
        <p:nvSpPr>
          <p:cNvPr id="219" name="“WING_”"/>
          <p:cNvSpPr txBox="1"/>
          <p:nvPr/>
        </p:nvSpPr>
        <p:spPr>
          <a:xfrm>
            <a:off x="2082800" y="2224693"/>
            <a:ext cx="20205700" cy="216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cap="all" spc="300" sz="11500">
                <a:solidFill>
                  <a:srgbClr val="FFFFFF"/>
                </a:solidFill>
              </a:defRPr>
            </a:lvl1pPr>
          </a:lstStyle>
          <a:p>
            <a:pPr/>
            <a:r>
              <a:t>“WING_”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유저플로우-로그인.png" descr="유저플로우-로그인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017" y="3191073"/>
            <a:ext cx="23591821" cy="889947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프로젝트 개요 - 유저플로우(로그인영역)"/>
          <p:cNvSpPr txBox="1"/>
          <p:nvPr>
            <p:ph type="title" idx="4294967295"/>
          </p:nvPr>
        </p:nvSpPr>
        <p:spPr>
          <a:xfrm>
            <a:off x="644625" y="633328"/>
            <a:ext cx="16585540" cy="1649710"/>
          </a:xfrm>
          <a:prstGeom prst="rect">
            <a:avLst/>
          </a:prstGeom>
        </p:spPr>
        <p:txBody>
          <a:bodyPr/>
          <a:lstStyle/>
          <a:p>
            <a:pPr defTabSz="514094">
              <a:defRPr spc="200" sz="7900"/>
            </a:pPr>
            <a:r>
              <a:t>프로젝트 개요 - </a:t>
            </a:r>
            <a:r>
              <a:rPr spc="99" sz="6100"/>
              <a:t>유저플로우(로그인영역)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유저플로우-회원.png" descr="유저플로우-회워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0910" y="2772806"/>
            <a:ext cx="14622933" cy="97345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6" name="터미널"/>
          <p:cNvGrpSpPr/>
          <p:nvPr/>
        </p:nvGrpSpPr>
        <p:grpSpPr>
          <a:xfrm>
            <a:off x="17010478" y="1436223"/>
            <a:ext cx="2443211" cy="965202"/>
            <a:chOff x="0" y="0"/>
            <a:chExt cx="2443210" cy="965200"/>
          </a:xfrm>
        </p:grpSpPr>
        <p:sp>
          <p:nvSpPr>
            <p:cNvPr id="314" name="도형"/>
            <p:cNvSpPr/>
            <p:nvPr/>
          </p:nvSpPr>
          <p:spPr>
            <a:xfrm>
              <a:off x="0" y="0"/>
              <a:ext cx="2443211" cy="96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15" name="Nav"/>
            <p:cNvSpPr txBox="1"/>
            <p:nvPr/>
          </p:nvSpPr>
          <p:spPr>
            <a:xfrm>
              <a:off x="0" y="12700"/>
              <a:ext cx="244321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Nav</a:t>
              </a:r>
            </a:p>
          </p:txBody>
        </p:sp>
      </p:grpSp>
      <p:sp>
        <p:nvSpPr>
          <p:cNvPr id="317" name="선"/>
          <p:cNvSpPr/>
          <p:nvPr/>
        </p:nvSpPr>
        <p:spPr>
          <a:xfrm flipV="1">
            <a:off x="16000947" y="2553309"/>
            <a:ext cx="1482381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20" name="터미널"/>
          <p:cNvGrpSpPr/>
          <p:nvPr/>
        </p:nvGrpSpPr>
        <p:grpSpPr>
          <a:xfrm>
            <a:off x="1426307" y="4702788"/>
            <a:ext cx="2443211" cy="1221607"/>
            <a:chOff x="0" y="0"/>
            <a:chExt cx="2443209" cy="1221605"/>
          </a:xfrm>
        </p:grpSpPr>
        <p:sp>
          <p:nvSpPr>
            <p:cNvPr id="318" name="도형"/>
            <p:cNvSpPr/>
            <p:nvPr/>
          </p:nvSpPr>
          <p:spPr>
            <a:xfrm>
              <a:off x="-1" y="0"/>
              <a:ext cx="2443211" cy="122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19" name="Page"/>
            <p:cNvSpPr txBox="1"/>
            <p:nvPr/>
          </p:nvSpPr>
          <p:spPr>
            <a:xfrm>
              <a:off x="0" y="140902"/>
              <a:ext cx="2443210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Page</a:t>
              </a:r>
            </a:p>
          </p:txBody>
        </p:sp>
      </p:grpSp>
      <p:sp>
        <p:nvSpPr>
          <p:cNvPr id="321" name="선"/>
          <p:cNvSpPr/>
          <p:nvPr/>
        </p:nvSpPr>
        <p:spPr>
          <a:xfrm flipH="1" flipV="1">
            <a:off x="5006822" y="4827735"/>
            <a:ext cx="8220887" cy="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2" name="선"/>
          <p:cNvSpPr/>
          <p:nvPr/>
        </p:nvSpPr>
        <p:spPr>
          <a:xfrm flipH="1" flipV="1">
            <a:off x="4869660" y="5727822"/>
            <a:ext cx="5895357" cy="780904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3" name="선"/>
          <p:cNvSpPr/>
          <p:nvPr/>
        </p:nvSpPr>
        <p:spPr>
          <a:xfrm flipH="1" flipV="1">
            <a:off x="4379132" y="6278634"/>
            <a:ext cx="3321634" cy="2908597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4" name="선"/>
          <p:cNvSpPr/>
          <p:nvPr/>
        </p:nvSpPr>
        <p:spPr>
          <a:xfrm flipH="1" flipV="1">
            <a:off x="3523565" y="6745834"/>
            <a:ext cx="1622414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5" name="프로젝트 개요 - 유저플로우(회원영역)"/>
          <p:cNvSpPr txBox="1"/>
          <p:nvPr>
            <p:ph type="title" idx="4294967295"/>
          </p:nvPr>
        </p:nvSpPr>
        <p:spPr>
          <a:xfrm>
            <a:off x="438208" y="507252"/>
            <a:ext cx="16784344" cy="1649710"/>
          </a:xfrm>
          <a:prstGeom prst="rect">
            <a:avLst/>
          </a:prstGeom>
        </p:spPr>
        <p:txBody>
          <a:bodyPr/>
          <a:lstStyle/>
          <a:p>
            <a:pPr defTabSz="531622">
              <a:defRPr spc="200" sz="8100"/>
            </a:pPr>
            <a:r>
              <a:t>프로젝트 개요 - </a:t>
            </a:r>
            <a:r>
              <a:rPr spc="100" sz="6300"/>
              <a:t>유저플로우(회원영역)</a:t>
            </a:r>
          </a:p>
        </p:txBody>
      </p:sp>
      <p:grpSp>
        <p:nvGrpSpPr>
          <p:cNvPr id="328" name="터미널"/>
          <p:cNvGrpSpPr/>
          <p:nvPr/>
        </p:nvGrpSpPr>
        <p:grpSpPr>
          <a:xfrm>
            <a:off x="20003566" y="10229699"/>
            <a:ext cx="3245217" cy="1163725"/>
            <a:chOff x="0" y="0"/>
            <a:chExt cx="3245216" cy="1163724"/>
          </a:xfrm>
        </p:grpSpPr>
        <p:sp>
          <p:nvSpPr>
            <p:cNvPr id="326" name="도형"/>
            <p:cNvSpPr/>
            <p:nvPr/>
          </p:nvSpPr>
          <p:spPr>
            <a:xfrm>
              <a:off x="0" y="0"/>
              <a:ext cx="3245217" cy="116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27" name="Footer"/>
            <p:cNvSpPr txBox="1"/>
            <p:nvPr/>
          </p:nvSpPr>
          <p:spPr>
            <a:xfrm>
              <a:off x="-1" y="111961"/>
              <a:ext cx="3245218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Footer</a:t>
              </a:r>
            </a:p>
          </p:txBody>
        </p:sp>
      </p:grpSp>
      <p:sp>
        <p:nvSpPr>
          <p:cNvPr id="329" name="선"/>
          <p:cNvSpPr/>
          <p:nvPr/>
        </p:nvSpPr>
        <p:spPr>
          <a:xfrm>
            <a:off x="16284161" y="10127585"/>
            <a:ext cx="3242166" cy="63067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프로젝트 개요 - 회원영역(주요기능)"/>
          <p:cNvSpPr txBox="1"/>
          <p:nvPr>
            <p:ph type="title" idx="4294967295"/>
          </p:nvPr>
        </p:nvSpPr>
        <p:spPr>
          <a:xfrm>
            <a:off x="536266" y="286704"/>
            <a:ext cx="16514606" cy="1649710"/>
          </a:xfrm>
          <a:prstGeom prst="rect">
            <a:avLst/>
          </a:prstGeom>
        </p:spPr>
        <p:txBody>
          <a:bodyPr/>
          <a:lstStyle/>
          <a:p>
            <a:pPr defTabSz="525779">
              <a:defRPr spc="200" sz="8100"/>
            </a:pPr>
            <a:r>
              <a:t>프로젝트 개요 - </a:t>
            </a:r>
            <a:r>
              <a:rPr spc="100" sz="6300"/>
              <a:t>회원영역(주요기능)</a:t>
            </a:r>
          </a:p>
        </p:txBody>
      </p:sp>
      <p:pic>
        <p:nvPicPr>
          <p:cNvPr id="332" name="스크린샷 2024-10-15 오후 9.21.34.png" descr="스크린샷 2024-10-15 오후 9.21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748" y="2143744"/>
            <a:ext cx="21722243" cy="10599599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선"/>
          <p:cNvSpPr/>
          <p:nvPr/>
        </p:nvSpPr>
        <p:spPr>
          <a:xfrm flipH="1" flipV="1">
            <a:off x="13808242" y="7422642"/>
            <a:ext cx="1670823" cy="918592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4" name="모서리가 둥근 직사각형"/>
          <p:cNvSpPr/>
          <p:nvPr/>
        </p:nvSpPr>
        <p:spPr>
          <a:xfrm>
            <a:off x="15264423" y="7942195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35" name="모서리가 둥근 직사각형"/>
          <p:cNvSpPr/>
          <p:nvPr/>
        </p:nvSpPr>
        <p:spPr>
          <a:xfrm>
            <a:off x="10791618" y="6208057"/>
            <a:ext cx="3363058" cy="1573513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스크린샷 2024-10-20 오후 9.36.29.png" descr="스크린샷 2024-10-20 오후 9.36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8427" y="2089131"/>
            <a:ext cx="19547857" cy="1123749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선"/>
          <p:cNvSpPr/>
          <p:nvPr/>
        </p:nvSpPr>
        <p:spPr>
          <a:xfrm flipH="1">
            <a:off x="3874720" y="6135689"/>
            <a:ext cx="3696716" cy="139122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9" name="선"/>
          <p:cNvSpPr/>
          <p:nvPr/>
        </p:nvSpPr>
        <p:spPr>
          <a:xfrm flipV="1">
            <a:off x="11627133" y="1804342"/>
            <a:ext cx="5078272" cy="171423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선"/>
          <p:cNvSpPr/>
          <p:nvPr/>
        </p:nvSpPr>
        <p:spPr>
          <a:xfrm flipV="1">
            <a:off x="15526511" y="2089130"/>
            <a:ext cx="1891644" cy="142944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1" name="선"/>
          <p:cNvSpPr/>
          <p:nvPr/>
        </p:nvSpPr>
        <p:spPr>
          <a:xfrm flipV="1">
            <a:off x="18463907" y="2089129"/>
            <a:ext cx="61839" cy="189746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2" name="선"/>
          <p:cNvSpPr/>
          <p:nvPr/>
        </p:nvSpPr>
        <p:spPr>
          <a:xfrm flipH="1" flipV="1">
            <a:off x="19696174" y="2111586"/>
            <a:ext cx="1716832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3" name="프로젝트 개요 - 유저플로우(관리자영역)"/>
          <p:cNvSpPr txBox="1"/>
          <p:nvPr>
            <p:ph type="title" idx="4294967295"/>
          </p:nvPr>
        </p:nvSpPr>
        <p:spPr>
          <a:xfrm>
            <a:off x="335157" y="297947"/>
            <a:ext cx="17056372" cy="1813638"/>
          </a:xfrm>
          <a:prstGeom prst="rect">
            <a:avLst/>
          </a:prstGeom>
        </p:spPr>
        <p:txBody>
          <a:bodyPr/>
          <a:lstStyle/>
          <a:p>
            <a:pPr defTabSz="508254">
              <a:defRPr spc="200" sz="7800"/>
            </a:pPr>
            <a:r>
              <a:t>프로젝트 개요 - </a:t>
            </a:r>
            <a:r>
              <a:rPr spc="100" sz="6000"/>
              <a:t>유저플로우(관리자영역)</a:t>
            </a:r>
          </a:p>
        </p:txBody>
      </p:sp>
      <p:grpSp>
        <p:nvGrpSpPr>
          <p:cNvPr id="346" name="터미널"/>
          <p:cNvGrpSpPr/>
          <p:nvPr/>
        </p:nvGrpSpPr>
        <p:grpSpPr>
          <a:xfrm>
            <a:off x="1175706" y="7044317"/>
            <a:ext cx="2443212" cy="965202"/>
            <a:chOff x="0" y="0"/>
            <a:chExt cx="2443210" cy="965200"/>
          </a:xfrm>
        </p:grpSpPr>
        <p:sp>
          <p:nvSpPr>
            <p:cNvPr id="344" name="도형"/>
            <p:cNvSpPr/>
            <p:nvPr/>
          </p:nvSpPr>
          <p:spPr>
            <a:xfrm>
              <a:off x="0" y="0"/>
              <a:ext cx="2443211" cy="96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45" name="Nav"/>
            <p:cNvSpPr txBox="1"/>
            <p:nvPr/>
          </p:nvSpPr>
          <p:spPr>
            <a:xfrm>
              <a:off x="0" y="12700"/>
              <a:ext cx="244321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Nav</a:t>
              </a:r>
            </a:p>
          </p:txBody>
        </p:sp>
      </p:grpSp>
      <p:grpSp>
        <p:nvGrpSpPr>
          <p:cNvPr id="349" name="터미널"/>
          <p:cNvGrpSpPr/>
          <p:nvPr/>
        </p:nvGrpSpPr>
        <p:grpSpPr>
          <a:xfrm>
            <a:off x="17418153" y="582736"/>
            <a:ext cx="2443211" cy="1221606"/>
            <a:chOff x="0" y="0"/>
            <a:chExt cx="2443209" cy="1221605"/>
          </a:xfrm>
        </p:grpSpPr>
        <p:sp>
          <p:nvSpPr>
            <p:cNvPr id="347" name="도형"/>
            <p:cNvSpPr/>
            <p:nvPr/>
          </p:nvSpPr>
          <p:spPr>
            <a:xfrm>
              <a:off x="-1" y="0"/>
              <a:ext cx="2443211" cy="122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48" name="Page"/>
            <p:cNvSpPr txBox="1"/>
            <p:nvPr/>
          </p:nvSpPr>
          <p:spPr>
            <a:xfrm>
              <a:off x="0" y="140902"/>
              <a:ext cx="2443210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0" spc="0" sz="48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Page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스크린샷 2024-10-20 오후 9.37.33.png" descr="스크린샷 2024-10-20 오후 9.3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793" y="1948943"/>
            <a:ext cx="22261862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프로젝트 개요-관리자영역(주요기능)"/>
          <p:cNvSpPr txBox="1"/>
          <p:nvPr>
            <p:ph type="title" idx="4294967295"/>
          </p:nvPr>
        </p:nvSpPr>
        <p:spPr>
          <a:xfrm>
            <a:off x="223650" y="239621"/>
            <a:ext cx="15536303" cy="1649714"/>
          </a:xfrm>
          <a:prstGeom prst="rect">
            <a:avLst/>
          </a:prstGeom>
        </p:spPr>
        <p:txBody>
          <a:bodyPr/>
          <a:lstStyle/>
          <a:p>
            <a:pPr defTabSz="461518">
              <a:defRPr spc="200" sz="7100"/>
            </a:pPr>
            <a:r>
              <a:t>프로젝트 개요-관리자영역</a:t>
            </a:r>
            <a:r>
              <a:rPr spc="99" sz="5500"/>
              <a:t>(주요기능)</a:t>
            </a:r>
          </a:p>
        </p:txBody>
      </p:sp>
      <p:sp>
        <p:nvSpPr>
          <p:cNvPr id="353" name="모서리가 둥근 직사각형"/>
          <p:cNvSpPr/>
          <p:nvPr/>
        </p:nvSpPr>
        <p:spPr>
          <a:xfrm>
            <a:off x="5765724" y="3974386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4" name="모서리가 둥근 직사각형"/>
          <p:cNvSpPr/>
          <p:nvPr/>
        </p:nvSpPr>
        <p:spPr>
          <a:xfrm>
            <a:off x="5765724" y="2420229"/>
            <a:ext cx="3363060" cy="1205830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5" name="모서리가 둥근 직사각형"/>
          <p:cNvSpPr/>
          <p:nvPr/>
        </p:nvSpPr>
        <p:spPr>
          <a:xfrm>
            <a:off x="5765724" y="5653020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Figma 사용…"/>
          <p:cNvSpPr txBox="1"/>
          <p:nvPr>
            <p:ph type="body" sz="half" idx="1"/>
          </p:nvPr>
        </p:nvSpPr>
        <p:spPr>
          <a:xfrm>
            <a:off x="2325497" y="4306630"/>
            <a:ext cx="19054358" cy="6625068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 startAt="1"/>
              <a:defRPr spc="0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 startAt="1"/>
              <a:defRPr spc="0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 startAt="1"/>
              <a:defRPr spc="0"/>
            </a:pPr>
            <a:r>
              <a:t>색상 통일</a:t>
            </a:r>
          </a:p>
        </p:txBody>
      </p:sp>
      <p:sp>
        <p:nvSpPr>
          <p:cNvPr id="358" name="프로젝트 개요 - UI 구상"/>
          <p:cNvSpPr txBox="1"/>
          <p:nvPr>
            <p:ph type="title"/>
          </p:nvPr>
        </p:nvSpPr>
        <p:spPr>
          <a:xfrm>
            <a:off x="1172727" y="1289799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UI 구상</a:t>
            </a:r>
          </a:p>
        </p:txBody>
      </p:sp>
      <p:sp>
        <p:nvSpPr>
          <p:cNvPr id="359" name="=&gt; 유저 플로우 고려"/>
          <p:cNvSpPr txBox="1"/>
          <p:nvPr/>
        </p:nvSpPr>
        <p:spPr>
          <a:xfrm>
            <a:off x="12470140" y="6214697"/>
            <a:ext cx="7040861" cy="112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0"/>
            </a:lvl1pPr>
          </a:lstStyle>
          <a:p>
            <a:pPr/>
            <a:r>
              <a:t> =&gt; 유저 플로우 고려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프로젝트 개요 - 데이터모델링(주요 기능 erd)"/>
          <p:cNvSpPr txBox="1"/>
          <p:nvPr>
            <p:ph type="title"/>
          </p:nvPr>
        </p:nvSpPr>
        <p:spPr>
          <a:xfrm>
            <a:off x="1329706" y="1265980"/>
            <a:ext cx="20207128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데이터모델링(주요 기능 erd) </a:t>
            </a:r>
          </a:p>
        </p:txBody>
      </p:sp>
      <p:pic>
        <p:nvPicPr>
          <p:cNvPr id="362" name="ERD(전체 심플).png" descr="ERD(전체 심플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267" y="2876202"/>
            <a:ext cx="22591466" cy="957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프로젝트 개요 - 데이터모델링(회원 erd)"/>
          <p:cNvSpPr txBox="1"/>
          <p:nvPr>
            <p:ph type="title"/>
          </p:nvPr>
        </p:nvSpPr>
        <p:spPr>
          <a:xfrm>
            <a:off x="1329706" y="1265980"/>
            <a:ext cx="20207128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데이터모델링(회원 erd)</a:t>
            </a:r>
          </a:p>
        </p:txBody>
      </p:sp>
      <p:pic>
        <p:nvPicPr>
          <p:cNvPr id="365" name="ERD(회원 주요 기능).png" descr="ERD(회원 주요 기능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970" y="2986936"/>
            <a:ext cx="22684061" cy="9507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프로젝트 개요 - 데이터모델링(관리자 erd)"/>
          <p:cNvSpPr txBox="1"/>
          <p:nvPr>
            <p:ph type="title"/>
          </p:nvPr>
        </p:nvSpPr>
        <p:spPr>
          <a:xfrm>
            <a:off x="1329706" y="126598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데이터모델링(관리자 erd)</a:t>
            </a:r>
          </a:p>
        </p:txBody>
      </p:sp>
      <p:pic>
        <p:nvPicPr>
          <p:cNvPr id="368" name="관리자 erd.png" descr="관리자 e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2971800"/>
            <a:ext cx="22479000" cy="93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프로젝트 개요 - 개발 도구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개발 도구</a:t>
            </a:r>
          </a:p>
        </p:txBody>
      </p:sp>
      <p:pic>
        <p:nvPicPr>
          <p:cNvPr id="371" name="free-icon-css-3-5968242.png" descr="free-icon-css-3-59682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4839" y="8961011"/>
            <a:ext cx="2678912" cy="2546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ngwing.com.png" descr="pngwing.c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85" y="8912752"/>
            <a:ext cx="1943456" cy="2642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free-icon-java-226777.png" descr="free-icon-java-22677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11197" y="8836235"/>
            <a:ext cx="2969670" cy="2713052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FrontEnd"/>
          <p:cNvSpPr txBox="1"/>
          <p:nvPr/>
        </p:nvSpPr>
        <p:spPr>
          <a:xfrm>
            <a:off x="3666657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FrontEnd</a:t>
            </a:r>
          </a:p>
        </p:txBody>
      </p:sp>
      <p:sp>
        <p:nvSpPr>
          <p:cNvPr id="375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BackEnd</a:t>
            </a:r>
          </a:p>
        </p:txBody>
      </p:sp>
      <p:sp>
        <p:nvSpPr>
          <p:cNvPr id="376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DataBase</a:t>
            </a:r>
          </a:p>
        </p:txBody>
      </p:sp>
      <p:sp>
        <p:nvSpPr>
          <p:cNvPr id="377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 Tools</a:t>
            </a:r>
          </a:p>
        </p:txBody>
      </p:sp>
      <p:pic>
        <p:nvPicPr>
          <p:cNvPr id="378" name="pngegg.png" descr="pngeg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56713" y="1365150"/>
            <a:ext cx="3542385" cy="3787213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UI Design"/>
          <p:cNvSpPr txBox="1"/>
          <p:nvPr/>
        </p:nvSpPr>
        <p:spPr>
          <a:xfrm>
            <a:off x="1371586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UI Design</a:t>
            </a:r>
          </a:p>
        </p:txBody>
      </p:sp>
      <p:pic>
        <p:nvPicPr>
          <p:cNvPr id="380" name="pngegg (1).png" descr="pngegg (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0368" y="4199047"/>
            <a:ext cx="2969818" cy="2713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292883" y="9023694"/>
            <a:ext cx="2157592" cy="261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718448" y="9023694"/>
            <a:ext cx="2611357" cy="261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ngwing.com.png" descr="pngwing.co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17987" y="9070848"/>
            <a:ext cx="3476721" cy="232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ngwing.com.png" descr="pngwing.com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22559" y="4791366"/>
            <a:ext cx="2361338" cy="232667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Framework"/>
          <p:cNvSpPr txBox="1"/>
          <p:nvPr/>
        </p:nvSpPr>
        <p:spPr>
          <a:xfrm>
            <a:off x="15367074" y="3391468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Framework</a:t>
            </a:r>
          </a:p>
        </p:txBody>
      </p:sp>
      <p:pic>
        <p:nvPicPr>
          <p:cNvPr id="386" name="Spring_Boot.svg.png" descr="Spring_Boot.svg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39529" y="4636280"/>
            <a:ext cx="2468685" cy="2311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mybatis-1336519699552255094_0px.svg" descr="mybatis-1336519699552255094_0px.sv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994652" y="4435728"/>
            <a:ext cx="2713040" cy="271303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brary"/>
          <p:cNvSpPr txBox="1"/>
          <p:nvPr/>
        </p:nvSpPr>
        <p:spPr>
          <a:xfrm>
            <a:off x="8643612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Library</a:t>
            </a:r>
          </a:p>
        </p:txBody>
      </p:sp>
      <p:pic>
        <p:nvPicPr>
          <p:cNvPr id="389" name="Chart.js_logo.svg.png" descr="Chart.js_logo.svg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294069" y="4476027"/>
            <a:ext cx="3128786" cy="2957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모든 팀원이 취업과…"/>
          <p:cNvSpPr txBox="1"/>
          <p:nvPr>
            <p:ph type="body" sz="quarter" idx="1"/>
          </p:nvPr>
        </p:nvSpPr>
        <p:spPr>
          <a:xfrm>
            <a:off x="3621828" y="5418545"/>
            <a:ext cx="7039128" cy="3831608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rgbClr val="1A5C71"/>
                </a:solidFill>
              </a:defRPr>
            </a:pPr>
            <a:r>
              <a:t>모든 팀원이 취업과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rgbClr val="1A5C71"/>
                </a:solidFill>
              </a:defRPr>
            </a:pPr>
            <a:r>
              <a:t>이루고픈 목표를 향해 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rgbClr val="1A5C71"/>
                </a:solidFill>
              </a:defRPr>
            </a:pPr>
            <a:r>
              <a:t>계속해서 노력함을 의미</a:t>
            </a:r>
          </a:p>
        </p:txBody>
      </p:sp>
      <p:sp>
        <p:nvSpPr>
          <p:cNvPr id="222" name="팀명: We Are ing"/>
          <p:cNvSpPr txBox="1"/>
          <p:nvPr>
            <p:ph type="title"/>
          </p:nvPr>
        </p:nvSpPr>
        <p:spPr>
          <a:xfrm>
            <a:off x="2725220" y="2686686"/>
            <a:ext cx="8832345" cy="1287785"/>
          </a:xfrm>
          <a:prstGeom prst="rect">
            <a:avLst/>
          </a:prstGeom>
        </p:spPr>
        <p:txBody>
          <a:bodyPr/>
          <a:lstStyle>
            <a:lvl1pPr defTabSz="443991">
              <a:defRPr spc="200" sz="6800"/>
            </a:lvl1pPr>
          </a:lstStyle>
          <a:p>
            <a:pPr/>
            <a:r>
              <a:t>팀명: We Are ing</a:t>
            </a:r>
          </a:p>
        </p:txBody>
      </p:sp>
      <p:sp>
        <p:nvSpPr>
          <p:cNvPr id="223" name="프로젝트 명: WING_"/>
          <p:cNvSpPr txBox="1"/>
          <p:nvPr/>
        </p:nvSpPr>
        <p:spPr>
          <a:xfrm>
            <a:off x="13149223" y="2685971"/>
            <a:ext cx="8832345" cy="129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cap="all" spc="200" sz="6900"/>
            </a:lvl1pPr>
          </a:lstStyle>
          <a:p>
            <a:pPr/>
            <a:r>
              <a:t>프로젝트 명: WING_</a:t>
            </a:r>
          </a:p>
        </p:txBody>
      </p:sp>
      <p:sp>
        <p:nvSpPr>
          <p:cNvPr id="224" name="사용자들이 사이트를 통해…"/>
          <p:cNvSpPr txBox="1"/>
          <p:nvPr/>
        </p:nvSpPr>
        <p:spPr>
          <a:xfrm>
            <a:off x="13787922" y="5195411"/>
            <a:ext cx="8408691" cy="498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사용자들이 사이트를 통해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소비습관을 줄여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더 나은 경제활동을 향해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기획(2024.09.19 ~ 2024.10.18)…"/>
          <p:cNvSpPr txBox="1"/>
          <p:nvPr>
            <p:ph type="body" sz="half" idx="1"/>
          </p:nvPr>
        </p:nvSpPr>
        <p:spPr>
          <a:xfrm>
            <a:off x="2058753" y="3574848"/>
            <a:ext cx="19698280" cy="42858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  <a:defRPr spc="0"/>
            </a:pPr>
            <a:r>
              <a:t>기획(2024.09.19 ~ 2024.10.18)</a:t>
            </a:r>
            <a:r>
              <a:t>: 1</a:t>
            </a:r>
            <a:r>
              <a:t>개월</a:t>
            </a:r>
          </a:p>
          <a:p>
            <a:pPr lvl="1" marL="0" indent="457200">
              <a:lnSpc>
                <a:spcPct val="100000"/>
              </a:lnSpc>
              <a:buSzTx/>
              <a:buNone/>
              <a:defRPr spc="0" sz="4400"/>
            </a:pPr>
            <a:r>
              <a:t>- 주제 선정, UI 설계(피그마): 2024.09.19 ~ 2024.10.12</a:t>
            </a:r>
            <a:r>
              <a:t>: 3</a:t>
            </a:r>
            <a:r>
              <a:t>주</a:t>
            </a:r>
          </a:p>
          <a:p>
            <a:pPr lvl="1" marL="0" indent="457200">
              <a:lnSpc>
                <a:spcPct val="100000"/>
              </a:lnSpc>
              <a:buSzTx/>
              <a:buNone/>
              <a:defRPr spc="0" sz="4400"/>
            </a:pPr>
            <a:r>
              <a:t>- DB 설계: 2024.10.03 ~ 2024.10.18</a:t>
            </a:r>
            <a:r>
              <a:t>: 2</a:t>
            </a:r>
            <a:r>
              <a:t>주</a:t>
            </a:r>
          </a:p>
        </p:txBody>
      </p:sp>
      <p:sp>
        <p:nvSpPr>
          <p:cNvPr id="392" name="프로젝트 수행 절차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프로젝트 수행 절차</a:t>
            </a:r>
          </a:p>
        </p:txBody>
      </p:sp>
      <p:sp>
        <p:nvSpPr>
          <p:cNvPr id="393" name="코드 작성(2024.10.20 ~ 2024.11.11)…"/>
          <p:cNvSpPr txBox="1"/>
          <p:nvPr/>
        </p:nvSpPr>
        <p:spPr>
          <a:xfrm>
            <a:off x="2088436" y="8118344"/>
            <a:ext cx="20207128" cy="36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881944" indent="-881944">
              <a:buSzPct val="100000"/>
              <a:buBlip>
                <a:blip r:embed="rId2"/>
              </a:buBlip>
              <a:defRPr spc="0"/>
            </a:pPr>
            <a:r>
              <a:t>코드 작성(2024.10.20 ~ 2024.11.11</a:t>
            </a:r>
            <a:r>
              <a:t>): 3</a:t>
            </a:r>
            <a:r>
              <a:t>주</a:t>
            </a:r>
          </a:p>
          <a:p>
            <a:pPr marL="881944" indent="-881944">
              <a:buSzPct val="100000"/>
              <a:buBlip>
                <a:blip r:embed="rId2"/>
              </a:buBlip>
              <a:defRPr spc="0"/>
            </a:pPr>
            <a:r>
              <a:t>테스트(2024.11.12 ~. 2024.11.19)</a:t>
            </a:r>
            <a:r>
              <a:t>: 1</a:t>
            </a:r>
            <a:r>
              <a:t>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프로젝트 수행 결과 - 로그인, 회원가입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로그인, 회원가입</a:t>
            </a:r>
          </a:p>
        </p:txBody>
      </p:sp>
      <p:pic>
        <p:nvPicPr>
          <p:cNvPr id="396" name="로그인 페이지.png" descr="로그인 페이지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8485" y="2900546"/>
            <a:ext cx="6994017" cy="9546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회원가입 페이지.png" descr="회원가입 페이지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52478" y="2919753"/>
            <a:ext cx="6994016" cy="9546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프로젝트 수행 결과 - 계정 찾기, 비밀번호 찾기"/>
          <p:cNvSpPr txBox="1"/>
          <p:nvPr>
            <p:ph type="title"/>
          </p:nvPr>
        </p:nvSpPr>
        <p:spPr>
          <a:xfrm>
            <a:off x="2088434" y="1282700"/>
            <a:ext cx="21094294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계정 찾기, 비밀번호 찾기</a:t>
            </a:r>
          </a:p>
        </p:txBody>
      </p:sp>
      <p:pic>
        <p:nvPicPr>
          <p:cNvPr id="400" name="계정찾기.png" descr="계정찾기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5622" y="3015775"/>
            <a:ext cx="7052136" cy="9223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비밀번호 찾기.png" descr="비밀번호 찾기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2500" y="3009900"/>
            <a:ext cx="70485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프로젝트 수행 결과 - (회원)가계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(회원)가계부</a:t>
            </a:r>
          </a:p>
        </p:txBody>
      </p:sp>
      <p:pic>
        <p:nvPicPr>
          <p:cNvPr id="404" name="가계부list.PNG" descr="가계부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561" y="3011047"/>
            <a:ext cx="20309570" cy="9476045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모서리가 둥근 직사각형"/>
          <p:cNvSpPr/>
          <p:nvPr/>
        </p:nvSpPr>
        <p:spPr>
          <a:xfrm>
            <a:off x="5832981" y="4768598"/>
            <a:ext cx="1669054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06" name="선"/>
          <p:cNvSpPr/>
          <p:nvPr/>
        </p:nvSpPr>
        <p:spPr>
          <a:xfrm flipV="1">
            <a:off x="17616929" y="2144633"/>
            <a:ext cx="1501645" cy="23017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7" name="가계부 작성"/>
          <p:cNvSpPr txBox="1"/>
          <p:nvPr/>
        </p:nvSpPr>
        <p:spPr>
          <a:xfrm>
            <a:off x="18635000" y="1129467"/>
            <a:ext cx="366056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가계부 작성</a:t>
            </a:r>
          </a:p>
        </p:txBody>
      </p:sp>
      <p:sp>
        <p:nvSpPr>
          <p:cNvPr id="408" name="모서리가 둥근 직사각형"/>
          <p:cNvSpPr/>
          <p:nvPr/>
        </p:nvSpPr>
        <p:spPr>
          <a:xfrm>
            <a:off x="21054947" y="7426973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프로젝트 수행 결과 - (회원)가계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(회원)가계부</a:t>
            </a:r>
          </a:p>
        </p:txBody>
      </p:sp>
      <p:pic>
        <p:nvPicPr>
          <p:cNvPr id="411" name="가계부수정전1.PNG" descr="가계부수정전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8695" y="3011969"/>
            <a:ext cx="20307302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모서리가 둥근 직사각형"/>
          <p:cNvSpPr/>
          <p:nvPr/>
        </p:nvSpPr>
        <p:spPr>
          <a:xfrm>
            <a:off x="21175183" y="3999083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13" name="모서리가 둥근 직사각형"/>
          <p:cNvSpPr/>
          <p:nvPr/>
        </p:nvSpPr>
        <p:spPr>
          <a:xfrm>
            <a:off x="12713057" y="9932840"/>
            <a:ext cx="119851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14" name="모서리가 둥근 직사각형"/>
          <p:cNvSpPr/>
          <p:nvPr/>
        </p:nvSpPr>
        <p:spPr>
          <a:xfrm>
            <a:off x="13982982" y="9932840"/>
            <a:ext cx="119851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15" name="선"/>
          <p:cNvSpPr/>
          <p:nvPr/>
        </p:nvSpPr>
        <p:spPr>
          <a:xfrm flipH="1" flipV="1">
            <a:off x="21770477" y="2193152"/>
            <a:ext cx="158159" cy="155807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6" name="선"/>
          <p:cNvSpPr/>
          <p:nvPr/>
        </p:nvSpPr>
        <p:spPr>
          <a:xfrm>
            <a:off x="15524810" y="10265871"/>
            <a:ext cx="1928300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7" name="선"/>
          <p:cNvSpPr/>
          <p:nvPr/>
        </p:nvSpPr>
        <p:spPr>
          <a:xfrm flipH="1">
            <a:off x="10374169" y="10313965"/>
            <a:ext cx="1928300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8" name="가계부로 이동"/>
          <p:cNvSpPr txBox="1"/>
          <p:nvPr/>
        </p:nvSpPr>
        <p:spPr>
          <a:xfrm>
            <a:off x="18469889" y="1129467"/>
            <a:ext cx="4680398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가계부로 이동</a:t>
            </a:r>
          </a:p>
        </p:txBody>
      </p:sp>
      <p:sp>
        <p:nvSpPr>
          <p:cNvPr id="419" name="해당 글 수정"/>
          <p:cNvSpPr txBox="1"/>
          <p:nvPr/>
        </p:nvSpPr>
        <p:spPr>
          <a:xfrm>
            <a:off x="17758322" y="9816855"/>
            <a:ext cx="344742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해당 글 수정</a:t>
            </a:r>
          </a:p>
        </p:txBody>
      </p:sp>
      <p:sp>
        <p:nvSpPr>
          <p:cNvPr id="420" name="해당 글 삭제"/>
          <p:cNvSpPr txBox="1"/>
          <p:nvPr/>
        </p:nvSpPr>
        <p:spPr>
          <a:xfrm>
            <a:off x="6554261" y="9875815"/>
            <a:ext cx="344742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해당 글 삭제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프로젝트 수행 결과 - (회원)마이페이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423" name="mypage화면.PNG" descr="mypage화며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모서리가 둥근 직사각형"/>
          <p:cNvSpPr/>
          <p:nvPr/>
        </p:nvSpPr>
        <p:spPr>
          <a:xfrm>
            <a:off x="13287657" y="8616173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25" name="모서리가 둥근 직사각형"/>
          <p:cNvSpPr/>
          <p:nvPr/>
        </p:nvSpPr>
        <p:spPr>
          <a:xfrm>
            <a:off x="20652905" y="8616173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26" name="모서리가 둥근 직사각형"/>
          <p:cNvSpPr/>
          <p:nvPr/>
        </p:nvSpPr>
        <p:spPr>
          <a:xfrm>
            <a:off x="19835296" y="10610001"/>
            <a:ext cx="1400195" cy="1118797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27" name="선"/>
          <p:cNvSpPr/>
          <p:nvPr/>
        </p:nvSpPr>
        <p:spPr>
          <a:xfrm flipV="1">
            <a:off x="18237274" y="4956047"/>
            <a:ext cx="891975" cy="123389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8" name="가계부 기반…"/>
          <p:cNvSpPr txBox="1"/>
          <p:nvPr/>
        </p:nvSpPr>
        <p:spPr>
          <a:xfrm>
            <a:off x="18069469" y="2932410"/>
            <a:ext cx="5916781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프로젝트 수행 결과 - (회원)마이페이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431" name="페이백.png" descr="페이배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모서리가 둥근 직사각형"/>
          <p:cNvSpPr/>
          <p:nvPr/>
        </p:nvSpPr>
        <p:spPr>
          <a:xfrm>
            <a:off x="21377783" y="3674323"/>
            <a:ext cx="1049412" cy="501244"/>
          </a:xfrm>
          <a:prstGeom prst="roundRect">
            <a:avLst>
              <a:gd name="adj" fmla="val 3981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프로젝트 수행 결과 - (회원)마이페이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435" name="카드해지신청.PNG" descr="카드해지신처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모서리가 둥근 직사각형"/>
          <p:cNvSpPr/>
          <p:nvPr/>
        </p:nvSpPr>
        <p:spPr>
          <a:xfrm>
            <a:off x="21109804" y="3926942"/>
            <a:ext cx="1400195" cy="590038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37" name="모서리가 둥근 직사각형"/>
          <p:cNvSpPr/>
          <p:nvPr/>
        </p:nvSpPr>
        <p:spPr>
          <a:xfrm>
            <a:off x="19739106" y="6019060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38" name="선"/>
          <p:cNvSpPr/>
          <p:nvPr/>
        </p:nvSpPr>
        <p:spPr>
          <a:xfrm>
            <a:off x="15904683" y="11312024"/>
            <a:ext cx="1476395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혜택 재안내"/>
          <p:cNvSpPr txBox="1"/>
          <p:nvPr/>
        </p:nvSpPr>
        <p:spPr>
          <a:xfrm>
            <a:off x="18081997" y="10873874"/>
            <a:ext cx="591678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혜택 재안내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프로젝트 수행 결과 - (회원)마이페이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442" name="usermy.png" descr="userm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모서리가 둥근 직사각형"/>
          <p:cNvSpPr/>
          <p:nvPr/>
        </p:nvSpPr>
        <p:spPr>
          <a:xfrm>
            <a:off x="5355623" y="8285974"/>
            <a:ext cx="17234744" cy="2018083"/>
          </a:xfrm>
          <a:prstGeom prst="roundRect">
            <a:avLst>
              <a:gd name="adj" fmla="val 988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44" name="선"/>
          <p:cNvSpPr/>
          <p:nvPr/>
        </p:nvSpPr>
        <p:spPr>
          <a:xfrm>
            <a:off x="14941728" y="10528602"/>
            <a:ext cx="2896347" cy="489130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5" name="데이터 기반 카드 추천"/>
          <p:cNvSpPr txBox="1"/>
          <p:nvPr/>
        </p:nvSpPr>
        <p:spPr>
          <a:xfrm>
            <a:off x="18049354" y="10572639"/>
            <a:ext cx="565717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데이터 기반 카드 추천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프로젝트 수행 결과 - (회원)카드 종류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(회원)카드 종류</a:t>
            </a:r>
          </a:p>
        </p:txBody>
      </p:sp>
      <p:pic>
        <p:nvPicPr>
          <p:cNvPr id="448" name="KakaoTalk_Photo_2024-11-15-21-22-07.png" descr="KakaoTalk_Photo_2024-11-15-21-22-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2882900"/>
            <a:ext cx="1934210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국하현(팀장)…"/>
          <p:cNvSpPr txBox="1"/>
          <p:nvPr>
            <p:ph type="body" sz="quarter" idx="1"/>
          </p:nvPr>
        </p:nvSpPr>
        <p:spPr>
          <a:xfrm>
            <a:off x="1751773" y="7293646"/>
            <a:ext cx="6441969" cy="5002831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  <a:defRPr spc="0"/>
            </a:pPr>
            <a:r>
              <a:t> 국하현(팀장)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- 깃허브 / 문서 관리자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- FRONT-END 통합</a:t>
            </a:r>
          </a:p>
        </p:txBody>
      </p:sp>
      <p:sp>
        <p:nvSpPr>
          <p:cNvPr id="227" name="팀원 구성 및 역할 분담"/>
          <p:cNvSpPr txBox="1"/>
          <p:nvPr>
            <p:ph type="title"/>
          </p:nvPr>
        </p:nvSpPr>
        <p:spPr>
          <a:xfrm>
            <a:off x="1138181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팀원 구성 및 역할 분담</a:t>
            </a:r>
          </a:p>
        </p:txBody>
      </p:sp>
      <p:sp>
        <p:nvSpPr>
          <p:cNvPr id="228" name="김민재(팀원)…"/>
          <p:cNvSpPr txBox="1"/>
          <p:nvPr/>
        </p:nvSpPr>
        <p:spPr>
          <a:xfrm>
            <a:off x="9622017" y="7293646"/>
            <a:ext cx="6276862" cy="500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defRPr spc="0"/>
            </a:pPr>
            <a:r>
              <a:t>- BACK-END 통합</a:t>
            </a:r>
          </a:p>
        </p:txBody>
      </p:sp>
      <p:sp>
        <p:nvSpPr>
          <p:cNvPr id="229" name="김진우(팀원)…"/>
          <p:cNvSpPr txBox="1"/>
          <p:nvPr/>
        </p:nvSpPr>
        <p:spPr>
          <a:xfrm>
            <a:off x="17492259" y="7293646"/>
            <a:ext cx="5963214" cy="500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defRPr spc="0"/>
            </a:pPr>
            <a:r>
              <a:t>- DBA</a:t>
            </a:r>
          </a:p>
        </p:txBody>
      </p:sp>
      <p:pic>
        <p:nvPicPr>
          <p:cNvPr id="230" name="khh-removebg-preview.png" descr="khh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7651" y="923332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kjw-removebg-preview.png" descr="kjw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495" y="2612634"/>
            <a:ext cx="5762533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kmj-removebg-preview.png" descr="kmj-removebg-previ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58599" y="3099921"/>
            <a:ext cx="4343796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프로젝트 수행 결과 - (회원)카드 신청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(회원)카드 신청</a:t>
            </a:r>
          </a:p>
        </p:txBody>
      </p:sp>
      <p:pic>
        <p:nvPicPr>
          <p:cNvPr id="451" name="상세내용1.PNG" descr="상세내용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662" y="2867625"/>
            <a:ext cx="16448812" cy="9639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스크린샷 2024-11-13 오후 9.08.08.png" descr="스크린샷 2024-11-13 오후 9.08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43930" y="3224508"/>
            <a:ext cx="6657122" cy="6351544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모서리가 둥근 직사각형"/>
          <p:cNvSpPr/>
          <p:nvPr/>
        </p:nvSpPr>
        <p:spPr>
          <a:xfrm>
            <a:off x="12830757" y="5573509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54" name="선"/>
          <p:cNvSpPr/>
          <p:nvPr/>
        </p:nvSpPr>
        <p:spPr>
          <a:xfrm>
            <a:off x="14535393" y="5878805"/>
            <a:ext cx="3067058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프로젝트 수행 결과 - (회원)게시판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(회원)게시판</a:t>
            </a:r>
          </a:p>
        </p:txBody>
      </p:sp>
      <p:pic>
        <p:nvPicPr>
          <p:cNvPr id="457" name="회원 게시판 리스트.png" descr="회원 게시판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모서리가 둥근 직사각형"/>
          <p:cNvSpPr/>
          <p:nvPr/>
        </p:nvSpPr>
        <p:spPr>
          <a:xfrm>
            <a:off x="6161525" y="5251925"/>
            <a:ext cx="15465495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59" name="선"/>
          <p:cNvSpPr/>
          <p:nvPr/>
        </p:nvSpPr>
        <p:spPr>
          <a:xfrm>
            <a:off x="18047864" y="5838423"/>
            <a:ext cx="935080" cy="14428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0" name="모서리가 둥근 직사각형"/>
          <p:cNvSpPr/>
          <p:nvPr/>
        </p:nvSpPr>
        <p:spPr>
          <a:xfrm>
            <a:off x="20622905" y="3855434"/>
            <a:ext cx="150690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61" name="모서리가 둥근 직사각형"/>
          <p:cNvSpPr/>
          <p:nvPr/>
        </p:nvSpPr>
        <p:spPr>
          <a:xfrm>
            <a:off x="18073214" y="11932738"/>
            <a:ext cx="1506906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62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프로젝트 수행 결과 - (회원)게시글 상세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(회원)게시글 상세</a:t>
            </a:r>
          </a:p>
        </p:txBody>
      </p:sp>
      <p:pic>
        <p:nvPicPr>
          <p:cNvPr id="465" name="KakaoTalk_Photo_2024-11-15-21-24-10.png" descr="KakaoTalk_Photo_2024-11-15-21-24-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모서리가 둥근 직사각형"/>
          <p:cNvSpPr/>
          <p:nvPr/>
        </p:nvSpPr>
        <p:spPr>
          <a:xfrm>
            <a:off x="20814473" y="2954168"/>
            <a:ext cx="150690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67" name="모서리가 둥근 직사각형"/>
          <p:cNvSpPr/>
          <p:nvPr/>
        </p:nvSpPr>
        <p:spPr>
          <a:xfrm>
            <a:off x="20128278" y="10412414"/>
            <a:ext cx="1094626" cy="438896"/>
          </a:xfrm>
          <a:prstGeom prst="roundRect">
            <a:avLst>
              <a:gd name="adj" fmla="val 454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프로젝트 수행 결과 - (회원)게시글 수정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(회원)게시글 수정</a:t>
            </a:r>
          </a:p>
        </p:txBody>
      </p:sp>
      <p:pic>
        <p:nvPicPr>
          <p:cNvPr id="470" name="KakaoTalk_Photo_2024-11-15-21-26-05.png" descr="KakaoTalk_Photo_2024-11-15-21-26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모서리가 둥근 직사각형"/>
          <p:cNvSpPr/>
          <p:nvPr/>
        </p:nvSpPr>
        <p:spPr>
          <a:xfrm>
            <a:off x="17631674" y="9411859"/>
            <a:ext cx="1506905" cy="609389"/>
          </a:xfrm>
          <a:prstGeom prst="roundRect">
            <a:avLst>
              <a:gd name="adj" fmla="val 3274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프로젝트 수행 결과 - (회원)게시글 추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(회원)게시글 추가</a:t>
            </a:r>
          </a:p>
        </p:txBody>
      </p:sp>
      <p:pic>
        <p:nvPicPr>
          <p:cNvPr id="474" name="KakaoTalk_Photo_2024-11-15-21-26-52.png" descr="KakaoTalk_Photo_2024-11-15-21-26-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모서리가 둥근 직사각형"/>
          <p:cNvSpPr/>
          <p:nvPr/>
        </p:nvSpPr>
        <p:spPr>
          <a:xfrm>
            <a:off x="17469174" y="10646409"/>
            <a:ext cx="1559876" cy="570057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프로젝트 수행 결과 - (회원)공지사항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(회원)공지사항</a:t>
            </a:r>
          </a:p>
        </p:txBody>
      </p:sp>
      <p:sp>
        <p:nvSpPr>
          <p:cNvPr id="478" name="모서리가 둥근 직사각형"/>
          <p:cNvSpPr/>
          <p:nvPr/>
        </p:nvSpPr>
        <p:spPr>
          <a:xfrm>
            <a:off x="17952840" y="11779543"/>
            <a:ext cx="1506906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479" name="회원 공지사항 리스트.png" descr="회원 공지사항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모서리가 둥근 직사각형"/>
          <p:cNvSpPr/>
          <p:nvPr/>
        </p:nvSpPr>
        <p:spPr>
          <a:xfrm>
            <a:off x="6375346" y="5251925"/>
            <a:ext cx="15465495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1" name="선"/>
          <p:cNvSpPr/>
          <p:nvPr/>
        </p:nvSpPr>
        <p:spPr>
          <a:xfrm>
            <a:off x="18261685" y="5889223"/>
            <a:ext cx="885851" cy="13920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82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  <p:sp>
        <p:nvSpPr>
          <p:cNvPr id="483" name="모서리가 둥근 직사각형"/>
          <p:cNvSpPr/>
          <p:nvPr/>
        </p:nvSpPr>
        <p:spPr>
          <a:xfrm>
            <a:off x="18073214" y="11932738"/>
            <a:ext cx="1506906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프로젝트 수행 결과 - (회원)공지사항 상세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(회원)공지사항 상세</a:t>
            </a:r>
          </a:p>
        </p:txBody>
      </p:sp>
      <p:pic>
        <p:nvPicPr>
          <p:cNvPr id="486" name="회원 공지사항 디테일.png" descr="회원 공지사항 디테이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모서리가 둥근 직사각형"/>
          <p:cNvSpPr/>
          <p:nvPr/>
        </p:nvSpPr>
        <p:spPr>
          <a:xfrm>
            <a:off x="20603939" y="3172155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프로젝트 수행 결과 - (회원)1대1문의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(회원)1대1문의</a:t>
            </a:r>
          </a:p>
        </p:txBody>
      </p:sp>
      <p:pic>
        <p:nvPicPr>
          <p:cNvPr id="490" name="회원 문의 리스트.png" descr="회원 문의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모서리가 둥근 직사각형"/>
          <p:cNvSpPr/>
          <p:nvPr/>
        </p:nvSpPr>
        <p:spPr>
          <a:xfrm>
            <a:off x="20824454" y="3876407"/>
            <a:ext cx="1211847" cy="570058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2" name="모서리가 둥근 직사각형"/>
          <p:cNvSpPr/>
          <p:nvPr/>
        </p:nvSpPr>
        <p:spPr>
          <a:xfrm>
            <a:off x="6437062" y="5210200"/>
            <a:ext cx="15465494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3" name="선"/>
          <p:cNvSpPr/>
          <p:nvPr/>
        </p:nvSpPr>
        <p:spPr>
          <a:xfrm>
            <a:off x="18323399" y="5885596"/>
            <a:ext cx="915577" cy="13539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4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프로젝트 수행 결과 - (회원)1대1문의 추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(회원)1대1문의 추가</a:t>
            </a:r>
          </a:p>
        </p:txBody>
      </p:sp>
      <p:pic>
        <p:nvPicPr>
          <p:cNvPr id="497" name="회원 문의 추가.png" descr="회원 문의 추ᄀ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모서리가 둥근 직사각형"/>
          <p:cNvSpPr/>
          <p:nvPr/>
        </p:nvSpPr>
        <p:spPr>
          <a:xfrm>
            <a:off x="9448517" y="11087162"/>
            <a:ext cx="1660173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9" name="모서리가 둥근 직사각형"/>
          <p:cNvSpPr/>
          <p:nvPr/>
        </p:nvSpPr>
        <p:spPr>
          <a:xfrm>
            <a:off x="16736941" y="11087162"/>
            <a:ext cx="1660172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프로젝트 수행 결과 - (회원)1대1문의 상세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(회원)1대1문의 상세</a:t>
            </a:r>
          </a:p>
        </p:txBody>
      </p:sp>
      <p:pic>
        <p:nvPicPr>
          <p:cNvPr id="502" name="회원 문의 디테일.png" descr="회원 문의 디테이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모서리가 둥근 직사각형"/>
          <p:cNvSpPr/>
          <p:nvPr/>
        </p:nvSpPr>
        <p:spPr>
          <a:xfrm>
            <a:off x="20376486" y="3185876"/>
            <a:ext cx="1660173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담당 기능"/>
          <p:cNvSpPr txBox="1"/>
          <p:nvPr>
            <p:ph type="title"/>
          </p:nvPr>
        </p:nvSpPr>
        <p:spPr>
          <a:xfrm>
            <a:off x="1156108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담당 기능</a:t>
            </a:r>
          </a:p>
        </p:txBody>
      </p:sp>
      <p:sp>
        <p:nvSpPr>
          <p:cNvPr id="235" name="- 공통 UI / Util 기능, 인증 페이지…"/>
          <p:cNvSpPr txBox="1"/>
          <p:nvPr>
            <p:ph type="body" sz="quarter" idx="1"/>
          </p:nvPr>
        </p:nvSpPr>
        <p:spPr>
          <a:xfrm>
            <a:off x="1066962" y="5367423"/>
            <a:ext cx="8381832" cy="6548157"/>
          </a:xfrm>
          <a:prstGeom prst="rect">
            <a:avLst/>
          </a:prstGeom>
        </p:spPr>
        <p:txBody>
          <a:bodyPr/>
          <a:lstStyle/>
          <a:p>
            <a:pPr marL="0" indent="0" defTabSz="277793">
              <a:lnSpc>
                <a:spcPct val="90000"/>
              </a:lnSpc>
              <a:spcBef>
                <a:spcPts val="3300"/>
              </a:spcBef>
              <a:buSzTx/>
              <a:buNone/>
              <a:defRPr spc="0" sz="3441"/>
            </a:pPr>
            <a:r>
              <a:t>- 공통 UI / Util 기능, 인증 페이지</a:t>
            </a:r>
          </a:p>
          <a:p>
            <a:pPr marL="0" indent="0" defTabSz="277793">
              <a:lnSpc>
                <a:spcPct val="90000"/>
              </a:lnSpc>
              <a:spcBef>
                <a:spcPts val="3300"/>
              </a:spcBef>
              <a:buSzTx/>
              <a:buNone/>
              <a:defRPr spc="0" sz="3441"/>
            </a:pPr>
            <a:r>
              <a:t>- 관리자</a:t>
            </a:r>
          </a:p>
          <a:p>
            <a:pPr marL="0" indent="0" defTabSz="277793">
              <a:lnSpc>
                <a:spcPct val="90000"/>
              </a:lnSpc>
              <a:spcBef>
                <a:spcPts val="3300"/>
              </a:spcBef>
              <a:buSzTx/>
              <a:buNone/>
              <a:defRPr spc="0" sz="3441"/>
            </a:pPr>
            <a:r>
              <a:t>		- 카드 관리, 판매 카드 현황</a:t>
            </a:r>
          </a:p>
          <a:p>
            <a:pPr marL="0" indent="0" defTabSz="277793">
              <a:lnSpc>
                <a:spcPct val="90000"/>
              </a:lnSpc>
              <a:spcBef>
                <a:spcPts val="3300"/>
              </a:spcBef>
              <a:buSzTx/>
              <a:buNone/>
              <a:defRPr spc="0" sz="3441"/>
            </a:pPr>
            <a:r>
              <a:t>- 사용자</a:t>
            </a:r>
          </a:p>
          <a:p>
            <a:pPr lvl="1" marL="0" indent="357163" defTabSz="277793">
              <a:lnSpc>
                <a:spcPct val="90000"/>
              </a:lnSpc>
              <a:spcBef>
                <a:spcPts val="3300"/>
              </a:spcBef>
              <a:buSzTx/>
              <a:buNone/>
              <a:defRPr spc="0" sz="3441"/>
            </a:pPr>
            <a:r>
              <a:t>	- 카드 종류 / 신청</a:t>
            </a:r>
          </a:p>
          <a:p>
            <a:pPr lvl="1" marL="0" indent="357163" defTabSz="277793">
              <a:lnSpc>
                <a:spcPct val="90000"/>
              </a:lnSpc>
              <a:spcBef>
                <a:spcPts val="3300"/>
              </a:spcBef>
              <a:buSzTx/>
              <a:buNone/>
              <a:defRPr spc="0" sz="3441"/>
            </a:pPr>
            <a:r>
              <a:t>	- 마이페이지 카드 추천</a:t>
            </a:r>
          </a:p>
          <a:p>
            <a:pPr lvl="1" marL="0" indent="357163" defTabSz="277793">
              <a:lnSpc>
                <a:spcPct val="90000"/>
              </a:lnSpc>
              <a:spcBef>
                <a:spcPts val="3300"/>
              </a:spcBef>
              <a:buSzTx/>
              <a:buNone/>
              <a:defRPr spc="0" sz="3441"/>
            </a:pPr>
            <a:r>
              <a:t>	- </a:t>
            </a:r>
            <a:r>
              <a:t>마이페이지</a:t>
            </a:r>
            <a:r>
              <a:t> 소비 백분율</a:t>
            </a:r>
          </a:p>
        </p:txBody>
      </p:sp>
      <p:sp>
        <p:nvSpPr>
          <p:cNvPr id="236" name="국하현(팀장, FE)"/>
          <p:cNvSpPr txBox="1"/>
          <p:nvPr/>
        </p:nvSpPr>
        <p:spPr>
          <a:xfrm>
            <a:off x="1442003" y="3501068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국하현(팀장, FE)</a:t>
            </a:r>
          </a:p>
        </p:txBody>
      </p:sp>
      <p:sp>
        <p:nvSpPr>
          <p:cNvPr id="237" name="김민재(팀원, BE)"/>
          <p:cNvSpPr txBox="1"/>
          <p:nvPr/>
        </p:nvSpPr>
        <p:spPr>
          <a:xfrm>
            <a:off x="8946798" y="3501068"/>
            <a:ext cx="542383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김민재(팀원, BE)</a:t>
            </a:r>
          </a:p>
        </p:txBody>
      </p:sp>
      <p:sp>
        <p:nvSpPr>
          <p:cNvPr id="238" name="김진우(팀원, DBA)"/>
          <p:cNvSpPr txBox="1"/>
          <p:nvPr/>
        </p:nvSpPr>
        <p:spPr>
          <a:xfrm>
            <a:off x="15898522" y="3501068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김진우(팀원, DBA)</a:t>
            </a:r>
          </a:p>
        </p:txBody>
      </p:sp>
      <p:sp>
        <p:nvSpPr>
          <p:cNvPr id="239" name="- 디렉터리 구조 설계…"/>
          <p:cNvSpPr txBox="1"/>
          <p:nvPr/>
        </p:nvSpPr>
        <p:spPr>
          <a:xfrm>
            <a:off x="8675940" y="5367423"/>
            <a:ext cx="6637668" cy="654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100000"/>
              </a:lnSpc>
              <a:defRPr spc="0" sz="3700"/>
            </a:pPr>
            <a:r>
              <a:t>- 디렉터리 구조 설계</a:t>
            </a:r>
            <a:endParaRPr spc="45"/>
          </a:p>
          <a:p>
            <a:pPr>
              <a:lnSpc>
                <a:spcPct val="100000"/>
              </a:lnSpc>
              <a:defRPr spc="0" sz="3700"/>
            </a:pPr>
            <a:r>
              <a:t>- 관리자</a:t>
            </a:r>
            <a:endParaRPr spc="45"/>
          </a:p>
          <a:p>
            <a:pPr lvl="1" indent="457200">
              <a:lnSpc>
                <a:spcPct val="100000"/>
              </a:lnSpc>
              <a:defRPr spc="0" sz="3700"/>
            </a:pPr>
            <a:r>
              <a:t>	- 회원, 가계부 관리</a:t>
            </a:r>
            <a:endParaRPr spc="45"/>
          </a:p>
          <a:p>
            <a:pPr>
              <a:lnSpc>
                <a:spcPct val="100000"/>
              </a:lnSpc>
              <a:defRPr spc="0" sz="3700"/>
            </a:pPr>
            <a:r>
              <a:t>- 사용자</a:t>
            </a:r>
            <a:endParaRPr spc="45"/>
          </a:p>
          <a:p>
            <a:pPr lvl="1" indent="457200">
              <a:lnSpc>
                <a:spcPct val="100000"/>
              </a:lnSpc>
              <a:defRPr spc="0" sz="3700"/>
            </a:pPr>
            <a:r>
              <a:t>	- 마이페이지, 가계부</a:t>
            </a:r>
          </a:p>
        </p:txBody>
      </p:sp>
      <p:sp>
        <p:nvSpPr>
          <p:cNvPr id="240" name="- DB 설계 및 ERD 제작…"/>
          <p:cNvSpPr txBox="1"/>
          <p:nvPr/>
        </p:nvSpPr>
        <p:spPr>
          <a:xfrm>
            <a:off x="15634031" y="5331565"/>
            <a:ext cx="7743664" cy="654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- DB 설계 및 ERD 제작</a:t>
            </a:r>
            <a:endParaRPr spc="39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- 관리자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	- 카테고리 / 결제수단 관리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	-  게시판 / 고객센터 관리</a:t>
            </a:r>
            <a:endParaRPr spc="39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- 사용자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pc="0" sz="3700"/>
            </a:pPr>
            <a:r>
              <a:t>	- 게시판 / 고객센터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프로젝트 수행 결과 - (관리자)대시보드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(관리자)대시보드</a:t>
            </a:r>
          </a:p>
        </p:txBody>
      </p:sp>
      <p:pic>
        <p:nvPicPr>
          <p:cNvPr id="506" name="시작화면.PNG" descr="시작화며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모서리가 둥근 직사각형"/>
          <p:cNvSpPr/>
          <p:nvPr/>
        </p:nvSpPr>
        <p:spPr>
          <a:xfrm>
            <a:off x="5265615" y="3052137"/>
            <a:ext cx="3321257" cy="800509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08" name="선"/>
          <p:cNvSpPr/>
          <p:nvPr/>
        </p:nvSpPr>
        <p:spPr>
          <a:xfrm>
            <a:off x="8738575" y="3452391"/>
            <a:ext cx="2393469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9" name="외 2개 조회 가능"/>
          <p:cNvSpPr txBox="1"/>
          <p:nvPr/>
        </p:nvSpPr>
        <p:spPr>
          <a:xfrm>
            <a:off x="11245649" y="3014241"/>
            <a:ext cx="431331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외 2개 조회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프로젝트 수행 결과 - (관리자)판매 카드 현황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(관리자)판매 카드 현황</a:t>
            </a:r>
          </a:p>
        </p:txBody>
      </p:sp>
      <p:pic>
        <p:nvPicPr>
          <p:cNvPr id="512" name="초기list.PNG" descr="초기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모서리가 둥근 직사각형"/>
          <p:cNvSpPr/>
          <p:nvPr/>
        </p:nvSpPr>
        <p:spPr>
          <a:xfrm>
            <a:off x="6155366" y="5250215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14" name="선"/>
          <p:cNvSpPr/>
          <p:nvPr/>
        </p:nvSpPr>
        <p:spPr>
          <a:xfrm flipV="1">
            <a:off x="15247703" y="3791782"/>
            <a:ext cx="1295683" cy="129568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5" name="상세 페이지 이동"/>
          <p:cNvSpPr txBox="1"/>
          <p:nvPr/>
        </p:nvSpPr>
        <p:spPr>
          <a:xfrm>
            <a:off x="16824630" y="3224509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프로젝트 수행 결과 - (관리자)판매 카드 상세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(관리자)판매 카드 상세</a:t>
            </a:r>
          </a:p>
        </p:txBody>
      </p:sp>
      <p:pic>
        <p:nvPicPr>
          <p:cNvPr id="518" name="detail-Y.PNG" descr="detail-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모서리가 둥근 직사각형"/>
          <p:cNvSpPr/>
          <p:nvPr/>
        </p:nvSpPr>
        <p:spPr>
          <a:xfrm>
            <a:off x="13263609" y="10010917"/>
            <a:ext cx="140019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프로젝트 수행 결과 - (관리자)카드관리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(관리자)카드관리</a:t>
            </a:r>
          </a:p>
        </p:txBody>
      </p:sp>
      <p:pic>
        <p:nvPicPr>
          <p:cNvPr id="522" name="admincardList.PNG" descr="admincard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모서리가 둥근 직사각형"/>
          <p:cNvSpPr/>
          <p:nvPr/>
        </p:nvSpPr>
        <p:spPr>
          <a:xfrm>
            <a:off x="21127088" y="3878846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24" name="모서리가 둥근 직사각형"/>
          <p:cNvSpPr/>
          <p:nvPr/>
        </p:nvSpPr>
        <p:spPr>
          <a:xfrm>
            <a:off x="19948768" y="5507716"/>
            <a:ext cx="1400196" cy="1374488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프로젝트 수행 결과 - (관리자)카드관리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(관리자)카드관리</a:t>
            </a:r>
          </a:p>
        </p:txBody>
      </p:sp>
      <p:pic>
        <p:nvPicPr>
          <p:cNvPr id="527" name="adminCarddetail.PNG" descr="adminCarddeta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모서리가 둥근 직사각형"/>
          <p:cNvSpPr/>
          <p:nvPr/>
        </p:nvSpPr>
        <p:spPr>
          <a:xfrm>
            <a:off x="9007230" y="5321687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프로젝트 수행 결과 - (관리자)카드 추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(관리자)카드 추가</a:t>
            </a:r>
          </a:p>
        </p:txBody>
      </p:sp>
      <p:pic>
        <p:nvPicPr>
          <p:cNvPr id="531" name="KakaoTalk_Photo_2024-11-15-21-27-50.png" descr="KakaoTalk_Photo_2024-11-15-21-27-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모서리가 둥근 직사각형"/>
          <p:cNvSpPr/>
          <p:nvPr/>
        </p:nvSpPr>
        <p:spPr>
          <a:xfrm>
            <a:off x="9882702" y="11021576"/>
            <a:ext cx="8336349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33" name="모서리가 둥근 직사각형"/>
          <p:cNvSpPr/>
          <p:nvPr/>
        </p:nvSpPr>
        <p:spPr>
          <a:xfrm>
            <a:off x="20934709" y="10612101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34" name="선"/>
          <p:cNvSpPr/>
          <p:nvPr/>
        </p:nvSpPr>
        <p:spPr>
          <a:xfrm flipV="1">
            <a:off x="18512718" y="10992745"/>
            <a:ext cx="2133914" cy="31634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프로젝트 수행 결과 - (관리자)가계부 관리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(관리자)가계부 관리</a:t>
            </a:r>
          </a:p>
        </p:txBody>
      </p:sp>
      <p:pic>
        <p:nvPicPr>
          <p:cNvPr id="537" name="KakaoTalk_Photo_2024-11-15-21-29-26.png" descr="KakaoTalk_Photo_2024-11-15-21-29-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모서리가 둥근 직사각형"/>
          <p:cNvSpPr/>
          <p:nvPr/>
        </p:nvSpPr>
        <p:spPr>
          <a:xfrm>
            <a:off x="5379087" y="3780573"/>
            <a:ext cx="13725018" cy="935024"/>
          </a:xfrm>
          <a:prstGeom prst="roundRect">
            <a:avLst>
              <a:gd name="adj" fmla="val 21341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39" name="선"/>
          <p:cNvSpPr/>
          <p:nvPr/>
        </p:nvSpPr>
        <p:spPr>
          <a:xfrm flipV="1">
            <a:off x="17483571" y="3328415"/>
            <a:ext cx="2102877" cy="191998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0" name="데이터 확인 후…"/>
          <p:cNvSpPr txBox="1"/>
          <p:nvPr/>
        </p:nvSpPr>
        <p:spPr>
          <a:xfrm>
            <a:off x="19819881" y="2932411"/>
            <a:ext cx="4213930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데이터 확인 후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카드 </a:t>
            </a:r>
            <a:r>
              <a:t>추가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프로젝트 수행 결과 - (관리자)회원 관리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(관리자)회원 관리</a:t>
            </a:r>
          </a:p>
        </p:txBody>
      </p:sp>
      <p:pic>
        <p:nvPicPr>
          <p:cNvPr id="543" name="admin회원list.PNG" descr="admin회원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모서리가 둥근 직사각형"/>
          <p:cNvSpPr/>
          <p:nvPr/>
        </p:nvSpPr>
        <p:spPr>
          <a:xfrm>
            <a:off x="7622254" y="4528794"/>
            <a:ext cx="2641356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45" name="선"/>
          <p:cNvSpPr/>
          <p:nvPr/>
        </p:nvSpPr>
        <p:spPr>
          <a:xfrm flipV="1">
            <a:off x="9727304" y="3339515"/>
            <a:ext cx="2057639" cy="1006840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6" name="상세 페이지 이동"/>
          <p:cNvSpPr txBox="1"/>
          <p:nvPr/>
        </p:nvSpPr>
        <p:spPr>
          <a:xfrm>
            <a:off x="12087305" y="2823242"/>
            <a:ext cx="5238196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프로젝트 수행 결과 - (관리자)회원 상세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(관리자)회원 상세</a:t>
            </a:r>
          </a:p>
        </p:txBody>
      </p:sp>
      <p:pic>
        <p:nvPicPr>
          <p:cNvPr id="549" name="detail page.PNG" descr="detail 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모서리가 둥근 직사각형"/>
          <p:cNvSpPr/>
          <p:nvPr/>
        </p:nvSpPr>
        <p:spPr>
          <a:xfrm>
            <a:off x="21559941" y="2997200"/>
            <a:ext cx="122444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프로젝트 수행 결과 - (관리자)카테고리 관리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(관리자)카테고리 관리</a:t>
            </a:r>
          </a:p>
        </p:txBody>
      </p:sp>
      <p:pic>
        <p:nvPicPr>
          <p:cNvPr id="553" name="admin카테고리List.PNG" descr="admin카테고리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모서리가 둥근 직사각형"/>
          <p:cNvSpPr/>
          <p:nvPr/>
        </p:nvSpPr>
        <p:spPr>
          <a:xfrm>
            <a:off x="21151138" y="3638636"/>
            <a:ext cx="1400195" cy="449977"/>
          </a:xfrm>
          <a:prstGeom prst="roundRect">
            <a:avLst>
              <a:gd name="adj" fmla="val 4434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55" name="모서리가 둥근 직사각형"/>
          <p:cNvSpPr/>
          <p:nvPr/>
        </p:nvSpPr>
        <p:spPr>
          <a:xfrm>
            <a:off x="11282167" y="5475073"/>
            <a:ext cx="1569528" cy="3053605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프로젝트 개요…"/>
          <p:cNvSpPr txBox="1"/>
          <p:nvPr>
            <p:ph type="body" idx="1"/>
          </p:nvPr>
        </p:nvSpPr>
        <p:spPr>
          <a:xfrm>
            <a:off x="2088436" y="3224508"/>
            <a:ext cx="20207128" cy="8869217"/>
          </a:xfrm>
          <a:prstGeom prst="rect">
            <a:avLst/>
          </a:prstGeom>
        </p:spPr>
        <p:txBody>
          <a:bodyPr spcCol="1289181"/>
          <a:lstStyle/>
          <a:p>
            <a:pPr marL="740833" indent="-740833">
              <a:buBlip>
                <a:blip r:embed="rId2"/>
              </a:buBlip>
              <a:defRPr spc="0"/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Q&amp;A</a:t>
            </a:r>
          </a:p>
        </p:txBody>
      </p:sp>
      <p:sp>
        <p:nvSpPr>
          <p:cNvPr id="243" name="개요"/>
          <p:cNvSpPr txBox="1"/>
          <p:nvPr>
            <p:ph type="title" idx="4294967295"/>
          </p:nvPr>
        </p:nvSpPr>
        <p:spPr>
          <a:xfrm>
            <a:off x="1156108" y="1282700"/>
            <a:ext cx="20207128" cy="1649710"/>
          </a:xfrm>
          <a:prstGeom prst="rect">
            <a:avLst/>
          </a:prstGeom>
        </p:spPr>
        <p:txBody>
          <a:bodyPr/>
          <a:lstStyle>
            <a:lvl1pPr>
              <a:defRPr spc="200"/>
            </a:lvl1pPr>
          </a:lstStyle>
          <a:p>
            <a:pPr/>
            <a:r>
              <a:t>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프로젝트 수행 결과 - (관리자)카테고리 수정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(관리자)카테고리 수정</a:t>
            </a:r>
          </a:p>
        </p:txBody>
      </p:sp>
      <p:pic>
        <p:nvPicPr>
          <p:cNvPr id="558" name="KakaoTalk_Photo_2024-11-19-15-08-55.png" descr="KakaoTalk_Photo_2024-11-19-15-08-55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모서리가 둥근 직사각형"/>
          <p:cNvSpPr/>
          <p:nvPr/>
        </p:nvSpPr>
        <p:spPr>
          <a:xfrm>
            <a:off x="15481101" y="4647928"/>
            <a:ext cx="3701734" cy="2259854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프로젝트 수행 결과 - (관리자)카테고리 추가"/>
          <p:cNvSpPr txBox="1"/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(관리자)카테고리 추가</a:t>
            </a:r>
          </a:p>
        </p:txBody>
      </p:sp>
      <p:pic>
        <p:nvPicPr>
          <p:cNvPr id="562" name="카테고리 추가.png" descr="카테고리 추ᄀ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모서리가 둥근 직사각형"/>
          <p:cNvSpPr/>
          <p:nvPr/>
        </p:nvSpPr>
        <p:spPr>
          <a:xfrm>
            <a:off x="15404005" y="4647750"/>
            <a:ext cx="7156636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프로젝트 수행 결과 - (관리자)결제수단 관리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(관리자)결제수단 관리</a:t>
            </a:r>
          </a:p>
        </p:txBody>
      </p:sp>
      <p:pic>
        <p:nvPicPr>
          <p:cNvPr id="566" name="결제수단 리스트.png" descr="결제수단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모서리가 둥근 직사각형"/>
          <p:cNvSpPr/>
          <p:nvPr/>
        </p:nvSpPr>
        <p:spPr>
          <a:xfrm>
            <a:off x="10772585" y="5090605"/>
            <a:ext cx="1569529" cy="1573512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68" name="모서리가 둥근 직사각형"/>
          <p:cNvSpPr/>
          <p:nvPr/>
        </p:nvSpPr>
        <p:spPr>
          <a:xfrm>
            <a:off x="20711534" y="3758634"/>
            <a:ext cx="1789164" cy="698538"/>
          </a:xfrm>
          <a:prstGeom prst="roundRect">
            <a:avLst>
              <a:gd name="adj" fmla="val 285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프로젝트 수행 결과 - (관리자)결제수단 수정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(관리자)결제수단 수정</a:t>
            </a:r>
          </a:p>
        </p:txBody>
      </p:sp>
      <p:pic>
        <p:nvPicPr>
          <p:cNvPr id="571" name="결제수단 수정.png" descr="결제수단 수저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모서리가 둥근 직사각형"/>
          <p:cNvSpPr/>
          <p:nvPr/>
        </p:nvSpPr>
        <p:spPr>
          <a:xfrm>
            <a:off x="13801638" y="5088361"/>
            <a:ext cx="7222302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프로젝트 수행 결과 - (관리자)결제수단 추가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(관리자)결제수단 추가</a:t>
            </a:r>
          </a:p>
        </p:txBody>
      </p:sp>
      <p:pic>
        <p:nvPicPr>
          <p:cNvPr id="575" name="결제수단 추가.png" descr="결제수단 추ᄀ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모서리가 둥근 직사각형"/>
          <p:cNvSpPr/>
          <p:nvPr/>
        </p:nvSpPr>
        <p:spPr>
          <a:xfrm>
            <a:off x="13801638" y="5088361"/>
            <a:ext cx="7222302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프로젝트 수행 결과 - (관리자)게시판 관리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(관리자)게시판 관리</a:t>
            </a:r>
          </a:p>
        </p:txBody>
      </p:sp>
      <p:pic>
        <p:nvPicPr>
          <p:cNvPr id="579" name="관리자 게시판 리스트.png" descr="관리자 게시판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모서리가 둥근 직사각형"/>
          <p:cNvSpPr/>
          <p:nvPr/>
        </p:nvSpPr>
        <p:spPr>
          <a:xfrm>
            <a:off x="6112190" y="5275615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81" name="선"/>
          <p:cNvSpPr/>
          <p:nvPr/>
        </p:nvSpPr>
        <p:spPr>
          <a:xfrm flipV="1">
            <a:off x="15204524" y="3817182"/>
            <a:ext cx="1295684" cy="129568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2" name="상세 페이지 이동"/>
          <p:cNvSpPr txBox="1"/>
          <p:nvPr/>
        </p:nvSpPr>
        <p:spPr>
          <a:xfrm>
            <a:off x="16781454" y="3249909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프로젝트 수행 결과 - (관리자)게시글 상세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(관리자)게시글 상세</a:t>
            </a:r>
          </a:p>
        </p:txBody>
      </p:sp>
      <p:pic>
        <p:nvPicPr>
          <p:cNvPr id="585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5200" y="3009600"/>
            <a:ext cx="20307601" cy="947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프로젝트 수행 결과 - (관리자)공지사항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(관리자)공지사항</a:t>
            </a:r>
          </a:p>
        </p:txBody>
      </p:sp>
      <p:pic>
        <p:nvPicPr>
          <p:cNvPr id="588" name="관리자 공지사항 리스트.png" descr="관리자 공지사항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모서리가 둥근 직사각형"/>
          <p:cNvSpPr/>
          <p:nvPr/>
        </p:nvSpPr>
        <p:spPr>
          <a:xfrm>
            <a:off x="5758912" y="5343237"/>
            <a:ext cx="16636721" cy="493285"/>
          </a:xfrm>
          <a:prstGeom prst="roundRect">
            <a:avLst>
              <a:gd name="adj" fmla="val 40453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90" name="선"/>
          <p:cNvSpPr/>
          <p:nvPr/>
        </p:nvSpPr>
        <p:spPr>
          <a:xfrm flipV="1">
            <a:off x="13728366" y="3961451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1" name="상세 페이지 이동"/>
          <p:cNvSpPr txBox="1"/>
          <p:nvPr/>
        </p:nvSpPr>
        <p:spPr>
          <a:xfrm>
            <a:off x="15024048" y="2999047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프로젝트 수행 결과 - (관리자)공지사항 상세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(관리자)공지사항 상세</a:t>
            </a:r>
          </a:p>
        </p:txBody>
      </p:sp>
      <p:pic>
        <p:nvPicPr>
          <p:cNvPr id="594" name="관리자 공지사항 디테일.png" descr="관리자 공지사항 디테이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모서리가 둥근 직사각형"/>
          <p:cNvSpPr/>
          <p:nvPr/>
        </p:nvSpPr>
        <p:spPr>
          <a:xfrm>
            <a:off x="20981173" y="3276600"/>
            <a:ext cx="1549211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96" name="모서리가 둥근 직사각형"/>
          <p:cNvSpPr/>
          <p:nvPr/>
        </p:nvSpPr>
        <p:spPr>
          <a:xfrm>
            <a:off x="17256348" y="109730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97" name="모서리가 둥근 직사각형"/>
          <p:cNvSpPr/>
          <p:nvPr/>
        </p:nvSpPr>
        <p:spPr>
          <a:xfrm>
            <a:off x="8667783" y="109730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프로젝트 수행 결과 - (관리자)공지사항 수정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(관리자)공지사항 수정</a:t>
            </a:r>
          </a:p>
        </p:txBody>
      </p:sp>
      <p:pic>
        <p:nvPicPr>
          <p:cNvPr id="600" name="관리자 공지사항 수정.png" descr="관리자 공지사항 수저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모서리가 둥근 직사각형"/>
          <p:cNvSpPr/>
          <p:nvPr/>
        </p:nvSpPr>
        <p:spPr>
          <a:xfrm>
            <a:off x="8520890" y="11087303"/>
            <a:ext cx="1760368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02" name="모서리가 둥근 직사각형"/>
          <p:cNvSpPr/>
          <p:nvPr/>
        </p:nvSpPr>
        <p:spPr>
          <a:xfrm>
            <a:off x="17419662" y="11087303"/>
            <a:ext cx="1760368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스크린샷_2024-10-14_오후_10.39.17-removebg-preview.png" descr="스크린샷_2024-10-14_오후_10.39.17-removebg-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720" y="4863665"/>
            <a:ext cx="2085959" cy="2410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ngegg (2).png" descr="pngegg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77186" y="2367195"/>
            <a:ext cx="4521349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0486" y="7493234"/>
            <a:ext cx="2220811" cy="230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free-icon-spending-17208746.png" descr="free-icon-spending-172087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5998" y="5289598"/>
            <a:ext cx="2361263" cy="214008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습관이된 과소비"/>
          <p:cNvSpPr txBox="1"/>
          <p:nvPr/>
        </p:nvSpPr>
        <p:spPr>
          <a:xfrm>
            <a:off x="906876" y="10292484"/>
            <a:ext cx="5651678" cy="1153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57200">
              <a:lnSpc>
                <a:spcPct val="160000"/>
              </a:lnSpc>
              <a:spcBef>
                <a:spcPts val="0"/>
              </a:spcBef>
              <a:defRPr b="0" spc="0" sz="4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0" name="고착화된 문서"/>
          <p:cNvSpPr txBox="1"/>
          <p:nvPr/>
        </p:nvSpPr>
        <p:spPr>
          <a:xfrm>
            <a:off x="7860210" y="5770238"/>
            <a:ext cx="5140193" cy="114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57200">
              <a:lnSpc>
                <a:spcPct val="160000"/>
              </a:lnSpc>
              <a:spcBef>
                <a:spcPts val="0"/>
              </a:spcBef>
              <a:defRPr b="0" spc="0" sz="48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1" name="슬기로운 소비 생활"/>
          <p:cNvSpPr txBox="1"/>
          <p:nvPr/>
        </p:nvSpPr>
        <p:spPr>
          <a:xfrm>
            <a:off x="18557189" y="7327514"/>
            <a:ext cx="5651679" cy="966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43483" defTabSz="344931">
              <a:lnSpc>
                <a:spcPct val="128000"/>
              </a:lnSpc>
              <a:spcBef>
                <a:spcPts val="0"/>
              </a:spcBef>
              <a:defRPr b="0" spc="0" sz="4200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2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00326" y="7212348"/>
            <a:ext cx="2220811" cy="230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6118" y="7493234"/>
            <a:ext cx="2220812" cy="230257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선"/>
          <p:cNvSpPr/>
          <p:nvPr/>
        </p:nvSpPr>
        <p:spPr>
          <a:xfrm flipV="1">
            <a:off x="6094248" y="4946536"/>
            <a:ext cx="1635025" cy="1360727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5" name="선"/>
          <p:cNvSpPr/>
          <p:nvPr/>
        </p:nvSpPr>
        <p:spPr>
          <a:xfrm flipV="1">
            <a:off x="17976828" y="6068300"/>
            <a:ext cx="1422221" cy="950777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6" name="free-icon-notebook-4100539.png" descr="free-icon-notebook-410053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66471" y="3306891"/>
            <a:ext cx="2220812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free-icon-notebook-4100539.png" descr="free-icon-notebook-410053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60611" y="3306891"/>
            <a:ext cx="2220811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free-icon-computer-4893207.png" descr="free-icon-computer-489320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570697" y="7542537"/>
            <a:ext cx="1960329" cy="197567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선"/>
          <p:cNvSpPr/>
          <p:nvPr/>
        </p:nvSpPr>
        <p:spPr>
          <a:xfrm>
            <a:off x="12267334" y="4932788"/>
            <a:ext cx="1182153" cy="1808916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0" name="pngwing.com (1).png" descr="pngwing.com (1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419438" y="7687575"/>
            <a:ext cx="1960329" cy="1830639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편한 가계부 작성 + 나와 어울리는 카드"/>
          <p:cNvSpPr txBox="1"/>
          <p:nvPr/>
        </p:nvSpPr>
        <p:spPr>
          <a:xfrm>
            <a:off x="10031261" y="10319046"/>
            <a:ext cx="9913975" cy="98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20623" defTabSz="327152">
              <a:lnSpc>
                <a:spcPct val="144000"/>
              </a:lnSpc>
              <a:spcBef>
                <a:spcPts val="0"/>
              </a:spcBef>
              <a:defRPr b="0" spc="0" sz="39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2" name="추가"/>
          <p:cNvSpPr/>
          <p:nvPr/>
        </p:nvSpPr>
        <p:spPr>
          <a:xfrm>
            <a:off x="15069030" y="8196694"/>
            <a:ext cx="812403" cy="812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63" name="프로젝트 개요 - SUBJECT"/>
          <p:cNvSpPr txBox="1"/>
          <p:nvPr>
            <p:ph type="title"/>
          </p:nvPr>
        </p:nvSpPr>
        <p:spPr>
          <a:xfrm>
            <a:off x="796233" y="1173739"/>
            <a:ext cx="10715991" cy="1649710"/>
          </a:xfrm>
          <a:prstGeom prst="rect">
            <a:avLst/>
          </a:prstGeom>
        </p:spPr>
        <p:txBody>
          <a:bodyPr/>
          <a:lstStyle/>
          <a:p>
            <a:pPr defTabSz="531622">
              <a:defRPr spc="200" sz="8100"/>
            </a:pPr>
            <a:r>
              <a:t>프로젝트 개요 - </a:t>
            </a:r>
            <a:r>
              <a:rPr spc="100" sz="6300"/>
              <a:t>SUBJECT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프로젝트 수행 결과 - (관리자)공지사항 추가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(관리자)공지사항 추가</a:t>
            </a:r>
          </a:p>
        </p:txBody>
      </p:sp>
      <p:pic>
        <p:nvPicPr>
          <p:cNvPr id="605" name="관리자 공지사항 추가.png" descr="관리자 공지사항 추ᄀ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모서리가 둥근 직사각형"/>
          <p:cNvSpPr/>
          <p:nvPr/>
        </p:nvSpPr>
        <p:spPr>
          <a:xfrm>
            <a:off x="9455183" y="112905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07" name="모서리가 둥근 직사각형"/>
          <p:cNvSpPr/>
          <p:nvPr/>
        </p:nvSpPr>
        <p:spPr>
          <a:xfrm>
            <a:off x="15494110" y="11290555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프로젝트 수행 결과 - (관리자)1대1문의 관리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(관리자)1대1문의 관리</a:t>
            </a:r>
          </a:p>
        </p:txBody>
      </p:sp>
      <p:pic>
        <p:nvPicPr>
          <p:cNvPr id="610" name="관리자 문의사항 리스트.png" descr="관리자 문의사항 리스ᄐ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모서리가 둥근 직사각형"/>
          <p:cNvSpPr/>
          <p:nvPr/>
        </p:nvSpPr>
        <p:spPr>
          <a:xfrm>
            <a:off x="5947319" y="5317976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12" name="선"/>
          <p:cNvSpPr/>
          <p:nvPr/>
        </p:nvSpPr>
        <p:spPr>
          <a:xfrm flipV="1">
            <a:off x="13274467" y="3977916"/>
            <a:ext cx="1123501" cy="1055237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13" name="상세 페이지 이동"/>
          <p:cNvSpPr txBox="1"/>
          <p:nvPr/>
        </p:nvSpPr>
        <p:spPr>
          <a:xfrm>
            <a:off x="14397967" y="2849486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프로젝트 수행 결과 - (관리자)1대1문의 상세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수행 결과 </a:t>
            </a:r>
            <a:r>
              <a:rPr sz="6900"/>
              <a:t>- (관리자)1대1문의 상세</a:t>
            </a:r>
          </a:p>
        </p:txBody>
      </p:sp>
      <p:pic>
        <p:nvPicPr>
          <p:cNvPr id="616" name="관리자 문의 상세.png" descr="관리자 문의 상세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모서리가 둥근 직사각형"/>
          <p:cNvSpPr/>
          <p:nvPr/>
        </p:nvSpPr>
        <p:spPr>
          <a:xfrm>
            <a:off x="21162198" y="3262608"/>
            <a:ext cx="1346024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18" name="모서리가 둥근 직사각형"/>
          <p:cNvSpPr/>
          <p:nvPr/>
        </p:nvSpPr>
        <p:spPr>
          <a:xfrm>
            <a:off x="19510178" y="8742991"/>
            <a:ext cx="1818831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프로젝트 수행 결과 - (관리자)1대1문의 답변 작성"/>
          <p:cNvSpPr txBox="1"/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000"/>
            </a:pPr>
            <a:r>
              <a:t>프로젝트 수행 결과 </a:t>
            </a:r>
            <a:r>
              <a:rPr sz="6200"/>
              <a:t>- (관리자)1대1문의 답변 작성</a:t>
            </a:r>
          </a:p>
        </p:txBody>
      </p:sp>
      <p:pic>
        <p:nvPicPr>
          <p:cNvPr id="621" name="관리자 문의 추가.png" descr="관리자 문의 추ᄀ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모서리가 둥근 직사각형"/>
          <p:cNvSpPr/>
          <p:nvPr/>
        </p:nvSpPr>
        <p:spPr>
          <a:xfrm>
            <a:off x="20289927" y="12074445"/>
            <a:ext cx="1240190" cy="466456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23" name="모서리가 둥근 직사각형"/>
          <p:cNvSpPr/>
          <p:nvPr/>
        </p:nvSpPr>
        <p:spPr>
          <a:xfrm>
            <a:off x="6393322" y="12074445"/>
            <a:ext cx="1240190" cy="466456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프로젝트 시연"/>
          <p:cNvSpPr txBox="1"/>
          <p:nvPr/>
        </p:nvSpPr>
        <p:spPr>
          <a:xfrm>
            <a:off x="9207499" y="5816600"/>
            <a:ext cx="7771654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8358">
              <a:lnSpc>
                <a:spcPct val="90000"/>
              </a:lnSpc>
              <a:spcBef>
                <a:spcPts val="0"/>
              </a:spcBef>
              <a:defRPr cap="all" spc="200" sz="8900" u="sng">
                <a:solidFill>
                  <a:schemeClr val="accent6"/>
                </a:solidFill>
              </a:defRPr>
            </a:lvl1pPr>
          </a:lstStyle>
          <a:p>
            <a:pPr/>
            <a:r>
              <a:t>프로젝트 시연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국하현(팀장)…"/>
          <p:cNvSpPr txBox="1"/>
          <p:nvPr>
            <p:ph type="body" sz="quarter" idx="1"/>
          </p:nvPr>
        </p:nvSpPr>
        <p:spPr>
          <a:xfrm>
            <a:off x="1224329" y="6644367"/>
            <a:ext cx="6756211" cy="5684987"/>
          </a:xfrm>
          <a:prstGeom prst="rect">
            <a:avLst/>
          </a:prstGeom>
        </p:spPr>
        <p:txBody>
          <a:bodyPr/>
          <a:lstStyle/>
          <a:p>
            <a:pPr marL="748392" indent="-748392" defTabSz="352043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pc="0" sz="4900"/>
            </a:pPr>
            <a:r>
              <a:t> 국하현(팀장)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토큰이나 이메일 인증 등의 멀티 팩터 인증을 사용해 보안을 강화함</a:t>
            </a:r>
          </a:p>
        </p:txBody>
      </p:sp>
      <p:sp>
        <p:nvSpPr>
          <p:cNvPr id="628" name="김민재(팀원)…"/>
          <p:cNvSpPr txBox="1"/>
          <p:nvPr/>
        </p:nvSpPr>
        <p:spPr>
          <a:xfrm>
            <a:off x="8906889" y="6644367"/>
            <a:ext cx="6943894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defRPr spc="0"/>
            </a:pPr>
            <a:r>
              <a:t>가계부 내용 입력에서 자동 완성 기능 구현 필요</a:t>
            </a:r>
          </a:p>
        </p:txBody>
      </p:sp>
      <p:sp>
        <p:nvSpPr>
          <p:cNvPr id="629" name="김진우(팀원)…"/>
          <p:cNvSpPr txBox="1"/>
          <p:nvPr/>
        </p:nvSpPr>
        <p:spPr>
          <a:xfrm>
            <a:off x="16777133" y="6644367"/>
            <a:ext cx="6630245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defRPr spc="0"/>
            </a:pPr>
            <a:r>
              <a:t>게시판에서 대댓글 구현을 통해 더 강력한 커뮤니티 기능 제공</a:t>
            </a:r>
          </a:p>
        </p:txBody>
      </p:sp>
      <p:pic>
        <p:nvPicPr>
          <p:cNvPr id="630" name="khh-removebg-preview.png" descr="khh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99592" y="418338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kjw-removebg-preview.png" descr="kjw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00360" y="2035499"/>
            <a:ext cx="5762531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kmj-removebg-preview.png" descr="kmj-removebg-previ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13130" y="2456585"/>
            <a:ext cx="4343796" cy="473872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자체 평가 의견"/>
          <p:cNvSpPr txBox="1"/>
          <p:nvPr>
            <p:ph type="title"/>
          </p:nvPr>
        </p:nvSpPr>
        <p:spPr>
          <a:xfrm>
            <a:off x="2026933" y="1220406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보완점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국하현(팀장)…"/>
          <p:cNvSpPr txBox="1"/>
          <p:nvPr>
            <p:ph type="body" sz="quarter" idx="1"/>
          </p:nvPr>
        </p:nvSpPr>
        <p:spPr>
          <a:xfrm>
            <a:off x="1224329" y="6644367"/>
            <a:ext cx="6756211" cy="5684987"/>
          </a:xfrm>
          <a:prstGeom prst="rect">
            <a:avLst/>
          </a:prstGeom>
        </p:spPr>
        <p:txBody>
          <a:bodyPr/>
          <a:lstStyle/>
          <a:p>
            <a:pPr marL="748392" indent="-748392" defTabSz="352043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pc="0" sz="4900"/>
            </a:pPr>
            <a:r>
              <a:t> 국하현(팀장)</a:t>
            </a:r>
          </a:p>
          <a:p>
            <a:pPr marL="0" indent="0" defTabSz="352043">
              <a:lnSpc>
                <a:spcPct val="100000"/>
              </a:lnSpc>
              <a:spcBef>
                <a:spcPts val="1400"/>
              </a:spcBef>
              <a:buSzTx/>
              <a:buNone/>
              <a:defRPr spc="0" sz="3900"/>
            </a:pPr>
            <a:r>
              <a:t>코드 충돌, push 실수도 있었지만 함께 코드 리뷰도 하고 pr을 적극적으로 사용함으로써 협업에 익숙해질 수 있었다. </a:t>
            </a:r>
          </a:p>
          <a:p>
            <a:pPr marL="0" indent="0" defTabSz="352043">
              <a:lnSpc>
                <a:spcPct val="100000"/>
              </a:lnSpc>
              <a:spcBef>
                <a:spcPts val="1400"/>
              </a:spcBef>
              <a:buSzTx/>
              <a:buNone/>
              <a:defRPr spc="0" sz="3900"/>
            </a:pPr>
            <a:r>
              <a:t>또 대화를 통해 문제를 잘 해결해나갔다는 생각이 든다.</a:t>
            </a:r>
          </a:p>
        </p:txBody>
      </p:sp>
      <p:sp>
        <p:nvSpPr>
          <p:cNvPr id="636" name="김민재(팀원)…"/>
          <p:cNvSpPr txBox="1"/>
          <p:nvPr/>
        </p:nvSpPr>
        <p:spPr>
          <a:xfrm>
            <a:off x="8906889" y="6644367"/>
            <a:ext cx="6943894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pc="0" sz="4000"/>
            </a:pPr>
            <a:r>
              <a:t>초기에 기획한 대로 구체적인 기능을 구현해서 좋았다. </a:t>
            </a:r>
            <a:endParaRPr spc="39"/>
          </a:p>
          <a:p>
            <a:pPr>
              <a:lnSpc>
                <a:spcPct val="100000"/>
              </a:lnSpc>
              <a:spcBef>
                <a:spcPts val="1500"/>
              </a:spcBef>
              <a:defRPr spc="0" sz="4000"/>
            </a:pPr>
            <a:r>
              <a:t>다만 변경되는 부분을 보며 기획과 설계의 중요성을 크게 느꼈다.</a:t>
            </a:r>
          </a:p>
        </p:txBody>
      </p:sp>
      <p:sp>
        <p:nvSpPr>
          <p:cNvPr id="637" name="김진우(팀원)…"/>
          <p:cNvSpPr txBox="1"/>
          <p:nvPr/>
        </p:nvSpPr>
        <p:spPr>
          <a:xfrm>
            <a:off x="16777133" y="6644367"/>
            <a:ext cx="6630245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pc="0" sz="4000"/>
            </a:pPr>
            <a:r>
              <a:t>RESTful API를 이렇게 많이 사용해 본 건 처음인데 사용해 보니 편해서 좋았다.</a:t>
            </a:r>
            <a:endParaRPr spc="39"/>
          </a:p>
          <a:p>
            <a:pPr>
              <a:lnSpc>
                <a:spcPct val="100000"/>
              </a:lnSpc>
              <a:spcBef>
                <a:spcPts val="1500"/>
              </a:spcBef>
              <a:defRPr spc="0" sz="4000"/>
            </a:pPr>
            <a:r>
              <a:t>또한 화면도 처음 구상한 대로 만들어져서 좋았다.</a:t>
            </a:r>
          </a:p>
        </p:txBody>
      </p:sp>
      <p:pic>
        <p:nvPicPr>
          <p:cNvPr id="638" name="khh-removebg-preview.png" descr="khh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99592" y="418338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kjw-removebg-preview.png" descr="kjw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00360" y="2035499"/>
            <a:ext cx="5762531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kmj-removebg-preview.png" descr="kmj-removebg-previ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13130" y="2456585"/>
            <a:ext cx="4343796" cy="473872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자체 평가 의견"/>
          <p:cNvSpPr txBox="1"/>
          <p:nvPr>
            <p:ph type="title"/>
          </p:nvPr>
        </p:nvSpPr>
        <p:spPr>
          <a:xfrm>
            <a:off x="2026933" y="1220406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pc="200" sz="8900"/>
            </a:lvl1pPr>
          </a:lstStyle>
          <a:p>
            <a:pPr/>
            <a:r>
              <a:t>자체 평가 의견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hank YOU for watch"/>
          <p:cNvSpPr txBox="1"/>
          <p:nvPr>
            <p:ph type="ctrTitle"/>
          </p:nvPr>
        </p:nvSpPr>
        <p:spPr>
          <a:xfrm>
            <a:off x="2089150" y="5988846"/>
            <a:ext cx="20205700" cy="3666580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pc="306" sz="10200" u="sng"/>
            </a:pPr>
          </a:p>
          <a:p>
            <a:pPr defTabSz="543305">
              <a:lnSpc>
                <a:spcPct val="100000"/>
              </a:lnSpc>
              <a:defRPr spc="300" sz="10200" u="sng"/>
            </a:pPr>
            <a:r>
              <a:t>Thank YOU for watch</a:t>
            </a:r>
          </a:p>
        </p:txBody>
      </p:sp>
      <p:sp>
        <p:nvSpPr>
          <p:cNvPr id="644" name="“Q&amp;A”"/>
          <p:cNvSpPr txBox="1"/>
          <p:nvPr/>
        </p:nvSpPr>
        <p:spPr>
          <a:xfrm>
            <a:off x="2089150" y="1924087"/>
            <a:ext cx="20205700" cy="313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cap="all" spc="300" sz="11000">
                <a:solidFill>
                  <a:srgbClr val="FFFFFF"/>
                </a:solidFill>
              </a:defRPr>
            </a:lvl1pPr>
          </a:lstStyle>
          <a:p>
            <a:pPr/>
            <a:r>
              <a:t>“Q&amp;A”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HOW?"/>
          <p:cNvSpPr txBox="1"/>
          <p:nvPr>
            <p:ph type="body" sz="quarter" idx="1"/>
          </p:nvPr>
        </p:nvSpPr>
        <p:spPr>
          <a:xfrm>
            <a:off x="1126030" y="3191073"/>
            <a:ext cx="22551952" cy="1421730"/>
          </a:xfrm>
          <a:prstGeom prst="rect">
            <a:avLst/>
          </a:prstGeom>
        </p:spPr>
        <p:txBody>
          <a:bodyPr/>
          <a:lstStyle>
            <a:lvl1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b="1" i="1" spc="0" sz="60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 HOW?</a:t>
            </a:r>
          </a:p>
        </p:txBody>
      </p:sp>
      <p:sp>
        <p:nvSpPr>
          <p:cNvPr id="266" name="GOAL: 소비 데이터를 기반으로 카드 추천, 사용자의 소비 습관을 줄임"/>
          <p:cNvSpPr txBox="1"/>
          <p:nvPr/>
        </p:nvSpPr>
        <p:spPr>
          <a:xfrm>
            <a:off x="1126030" y="10276302"/>
            <a:ext cx="22551952" cy="1421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lnSpc>
                <a:spcPct val="144000"/>
              </a:lnSpc>
              <a:spcBef>
                <a:spcPts val="0"/>
              </a:spcBef>
              <a:buSzPct val="80000"/>
              <a:buBlip>
                <a:blip r:embed="rId2"/>
              </a:buBlip>
              <a:defRPr b="0" spc="0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Avenir Next Regular"/>
                <a:ea typeface="Avenir Next Regular"/>
                <a:cs typeface="Avenir Next Regular"/>
                <a:sym typeface="Avenir Next Regular"/>
              </a:rPr>
              <a:t>GOAL</a:t>
            </a:r>
            <a:r>
              <a:t>: </a:t>
            </a:r>
            <a:r>
              <a:rPr sz="4800"/>
              <a:t>소비 데이터를 기반으로 카드 추천, 가계부를 통해 사용자의 소비 습관을 줄임</a:t>
            </a:r>
          </a:p>
        </p:txBody>
      </p:sp>
      <p:pic>
        <p:nvPicPr>
          <p:cNvPr id="267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2" y="4888183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7971" y="4888183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2" y="6331820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5071" y="6067299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2503" y="7582241"/>
            <a:ext cx="1388585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8701" y="5885131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ngegg.png" descr="pngeg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8396" y="7228296"/>
            <a:ext cx="1388586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wing.com.png" descr="pngwing.co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7348" y="5289351"/>
            <a:ext cx="2594146" cy="3137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wing.com (1).png" descr="pngwing.com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48718" y="2333288"/>
            <a:ext cx="3003420" cy="313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 (1).png" descr="pngegg (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39578" y="4738951"/>
            <a:ext cx="2961620" cy="2750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wing.com (2).png" descr="pngwing.com (2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48718" y="6702628"/>
            <a:ext cx="3101677" cy="318095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선"/>
          <p:cNvSpPr/>
          <p:nvPr/>
        </p:nvSpPr>
        <p:spPr>
          <a:xfrm>
            <a:off x="5902347" y="5679709"/>
            <a:ext cx="2588940" cy="363845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9" name="선"/>
          <p:cNvSpPr/>
          <p:nvPr/>
        </p:nvSpPr>
        <p:spPr>
          <a:xfrm>
            <a:off x="5898370" y="6939561"/>
            <a:ext cx="2592027" cy="29583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선"/>
          <p:cNvSpPr/>
          <p:nvPr/>
        </p:nvSpPr>
        <p:spPr>
          <a:xfrm flipV="1">
            <a:off x="5897933" y="7894497"/>
            <a:ext cx="2596982" cy="309831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1" name="선"/>
          <p:cNvSpPr/>
          <p:nvPr/>
        </p:nvSpPr>
        <p:spPr>
          <a:xfrm>
            <a:off x="12838032" y="7151186"/>
            <a:ext cx="2593977" cy="2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82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285051" y="5264020"/>
            <a:ext cx="1699940" cy="169994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프로젝트 개요 - SUBJECT"/>
          <p:cNvSpPr txBox="1"/>
          <p:nvPr>
            <p:ph type="title"/>
          </p:nvPr>
        </p:nvSpPr>
        <p:spPr>
          <a:xfrm>
            <a:off x="813928" y="1175058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pc="200" sz="8100"/>
            </a:pPr>
            <a:r>
              <a:t>프로젝트 개요 - </a:t>
            </a:r>
            <a:r>
              <a:rPr spc="100" sz="6300"/>
              <a:t>SUBJECT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가계부 APP(5++) &gt; 가계부 WEB(1)"/>
          <p:cNvSpPr txBox="1"/>
          <p:nvPr>
            <p:ph type="body" sz="quarter" idx="1"/>
          </p:nvPr>
        </p:nvSpPr>
        <p:spPr>
          <a:xfrm>
            <a:off x="965867" y="3314236"/>
            <a:ext cx="10412112" cy="95341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pc="0" sz="4800"/>
            </a:pPr>
            <a:r>
              <a:t>가계부 </a:t>
            </a:r>
            <a:r>
              <a:rPr b="1" i="1">
                <a:latin typeface="Avenir Next Regular"/>
                <a:ea typeface="Avenir Next Regular"/>
                <a:cs typeface="Avenir Next Regular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Avenir Next Regular"/>
                <a:ea typeface="Avenir Next Regular"/>
                <a:cs typeface="Avenir Next Regular"/>
                <a:sym typeface="Avenir Next Regular"/>
              </a:rPr>
              <a:t>WEB(1)</a:t>
            </a:r>
          </a:p>
        </p:txBody>
      </p:sp>
      <p:sp>
        <p:nvSpPr>
          <p:cNvPr id="286" name="프로젝트 개요 - why?"/>
          <p:cNvSpPr txBox="1"/>
          <p:nvPr>
            <p:ph type="title"/>
          </p:nvPr>
        </p:nvSpPr>
        <p:spPr>
          <a:xfrm>
            <a:off x="813928" y="1109460"/>
            <a:ext cx="10715991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100"/>
            </a:pPr>
            <a:r>
              <a:t>프로젝트 개요 </a:t>
            </a:r>
            <a:r>
              <a:rPr sz="8900"/>
              <a:t>- </a:t>
            </a:r>
            <a:r>
              <a:rPr sz="6900"/>
              <a:t>why?</a:t>
            </a:r>
          </a:p>
        </p:txBody>
      </p:sp>
      <p:pic>
        <p:nvPicPr>
          <p:cNvPr id="287" name="pngegg.png" descr="pngeg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9502" y="5056406"/>
            <a:ext cx="987147" cy="953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free-icon-notebook-245803.png" descr="free-icon-notebook-2458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0671" y="9776852"/>
            <a:ext cx="1833824" cy="1833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free-icon-app-5069.png" descr="free-icon-app-506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0393" y="6798574"/>
            <a:ext cx="1833822" cy="1793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free-icon-download-2820287.png" descr="free-icon-download-282028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7727" y="6912074"/>
            <a:ext cx="1427784" cy="1550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free-icon-calculator-with-a-zero-20832.png" descr="free-icon-calculator-with-a-zero-2083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23296" y="9715335"/>
            <a:ext cx="1572888" cy="1957159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모서리가 둥근 직사각형"/>
          <p:cNvSpPr/>
          <p:nvPr/>
        </p:nvSpPr>
        <p:spPr>
          <a:xfrm>
            <a:off x="4794851" y="5056406"/>
            <a:ext cx="2951339" cy="953415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93" name="가계부"/>
          <p:cNvSpPr txBox="1"/>
          <p:nvPr/>
        </p:nvSpPr>
        <p:spPr>
          <a:xfrm>
            <a:off x="4893447" y="5220765"/>
            <a:ext cx="2754145" cy="738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b="0" spc="0" sz="4100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가계부</a:t>
            </a:r>
          </a:p>
        </p:txBody>
      </p:sp>
      <p:sp>
        <p:nvSpPr>
          <p:cNvPr id="294" name="추가"/>
          <p:cNvSpPr/>
          <p:nvPr/>
        </p:nvSpPr>
        <p:spPr>
          <a:xfrm>
            <a:off x="5873584" y="10058830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295" name="free-icon-x-mark-11147352.png" descr="free-icon-x-mark-1114735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0329" y="6667600"/>
            <a:ext cx="1594727" cy="2055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x-mark-11147352.png" descr="free-icon-x-mark-1114735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0329" y="9616664"/>
            <a:ext cx="1594727" cy="2055665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왜 공책인가…"/>
          <p:cNvSpPr txBox="1"/>
          <p:nvPr/>
        </p:nvSpPr>
        <p:spPr>
          <a:xfrm>
            <a:off x="12202148" y="4711196"/>
            <a:ext cx="11501428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b="0" spc="0" sz="4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b="0" spc="0" sz="4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b="0" spc="0" sz="4500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깔끔한 가계부”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spc="0" sz="4500" u="sng"/>
            </a:pPr>
            <a:r>
              <a:t>“</a:t>
            </a:r>
            <a:r>
              <a:rPr b="0">
                <a:latin typeface="Avenir Next Demi Bold"/>
                <a:ea typeface="Avenir Next Demi Bold"/>
                <a:cs typeface="Avenir Next Demi Bold"/>
                <a:sym typeface="Avenir Next Demi Bold"/>
              </a:rPr>
              <a:t>내 소비와 </a:t>
            </a:r>
            <a:r>
              <a:t>어울리는 카드</a:t>
            </a:r>
            <a:r>
              <a:rPr b="0">
                <a:latin typeface="Avenir Next Demi Bold"/>
                <a:ea typeface="Avenir Next Demi Bold"/>
                <a:cs typeface="Avenir Next Demi Bold"/>
                <a:sym typeface="Avenir Next Demi Bold"/>
              </a:rPr>
              <a:t>”</a:t>
            </a:r>
            <a:endParaRPr b="0"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b="0" spc="0" sz="4500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내 혜택</a:t>
            </a:r>
            <a:r>
              <a:t>”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b="0" spc="0" sz="4500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커뮤니티 기능</a:t>
            </a:r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후잉 가계부(https://whooing.com/#main/insert)"/>
          <p:cNvSpPr txBox="1"/>
          <p:nvPr>
            <p:ph type="body" idx="1"/>
          </p:nvPr>
        </p:nvSpPr>
        <p:spPr>
          <a:xfrm>
            <a:off x="741784" y="3238707"/>
            <a:ext cx="22850244" cy="874601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pc="0"/>
            </a:pPr>
            <a:r>
              <a:t>후잉 가계부(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https://whooing.com/#main/insert</a:t>
            </a:r>
            <a:r>
              <a:t>)</a:t>
            </a:r>
          </a:p>
        </p:txBody>
      </p:sp>
      <p:sp>
        <p:nvSpPr>
          <p:cNvPr id="300" name="프로젝트 개요 - 벤치 마킹 사이트"/>
          <p:cNvSpPr txBox="1"/>
          <p:nvPr>
            <p:ph type="title"/>
          </p:nvPr>
        </p:nvSpPr>
        <p:spPr>
          <a:xfrm>
            <a:off x="765832" y="1097635"/>
            <a:ext cx="20207128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pc="200" sz="8900"/>
            </a:pPr>
            <a:r>
              <a:t>프로젝트 개요 </a:t>
            </a:r>
            <a:r>
              <a:rPr sz="6900"/>
              <a:t>- 벤치 마킹 사이트</a:t>
            </a:r>
          </a:p>
        </p:txBody>
      </p:sp>
      <p:pic>
        <p:nvPicPr>
          <p:cNvPr id="301" name="스크린샷 2024-10-12 오전 1.00.17.png" descr="스크린샷 2024-10-12 오전 1.00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785" y="4425527"/>
            <a:ext cx="16445555" cy="801635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로그인, 회원가입(필수)"/>
          <p:cNvSpPr txBox="1"/>
          <p:nvPr/>
        </p:nvSpPr>
        <p:spPr>
          <a:xfrm>
            <a:off x="17382543" y="7104647"/>
            <a:ext cx="7187185" cy="1014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135000"/>
              </a:lnSpc>
              <a:defRPr spc="0" sz="4600"/>
            </a:lvl1pPr>
          </a:lstStyle>
          <a:p>
            <a:pPr/>
            <a:r>
              <a:t>로그인, 회원가입(필수)</a:t>
            </a:r>
          </a:p>
        </p:txBody>
      </p:sp>
      <p:pic>
        <p:nvPicPr>
          <p:cNvPr id="303" name="스크린샷 2024-10-12 오전 12.56.07.png" descr="스크린샷 2024-10-12 오전 12.56.0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유료서비스…"/>
          <p:cNvSpPr txBox="1"/>
          <p:nvPr/>
        </p:nvSpPr>
        <p:spPr>
          <a:xfrm>
            <a:off x="14371366" y="5679476"/>
            <a:ext cx="7187185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6"/>
              </a:buBlip>
              <a:defRPr spc="0"/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6"/>
              </a:buBlip>
              <a:defRPr spc="0"/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6"/>
              </a:buBlip>
              <a:defRPr spc="0"/>
            </a:pPr>
            <a:r>
              <a:t>사용법?</a:t>
            </a:r>
          </a:p>
        </p:txBody>
      </p:sp>
      <p:pic>
        <p:nvPicPr>
          <p:cNvPr id="305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98110" y="2868265"/>
            <a:ext cx="2679702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스크린샷 2024-10-12 오전 12.57.16.png" descr="스크린샷 2024-10-12 오전 12.57.1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39287" y="3469969"/>
            <a:ext cx="10747997" cy="7719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스크린샷 2024-10-12 오전 1.07.18.png" descr="스크린샷 2024-10-12 오전 1.07.18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538405" y="2414441"/>
            <a:ext cx="8075887" cy="4191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스크린샷 2024-10-12 오전 1.07.27.png" descr="스크린샷 2024-10-12 오전 1.07.2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440168" y="6907572"/>
            <a:ext cx="6093071" cy="51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3" grpId="4"/>
      <p:bldP build="whole" bldLvl="1" animBg="1" rev="0" advAuto="0" spid="306" grpId="9"/>
      <p:bldP build="whole" bldLvl="1" animBg="1" rev="0" advAuto="0" spid="303" grpId="6"/>
      <p:bldP build="whole" bldLvl="1" animBg="1" rev="0" advAuto="0" spid="301" grpId="2"/>
      <p:bldP build="whole" bldLvl="1" animBg="1" rev="0" advAuto="0" spid="304" grpId="5"/>
      <p:bldP build="whole" bldLvl="1" animBg="1" rev="0" advAuto="0" spid="307" grpId="10"/>
      <p:bldP build="whole" bldLvl="1" animBg="1" rev="0" advAuto="0" spid="304" grpId="7"/>
      <p:bldP build="whole" bldLvl="1" animBg="1" rev="0" advAuto="0" spid="302" grpId="3"/>
      <p:bldP build="whole" bldLvl="1" animBg="1" rev="0" advAuto="0" spid="305" grpId="8"/>
      <p:bldP build="whole" bldLvl="1" animBg="1" rev="0" advAuto="0" spid="308" grpId="11"/>
      <p:bldP build="whole" bldLvl="1" animBg="1" rev="0" advAuto="0" spid="299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